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59"/>
  </p:notesMasterIdLst>
  <p:sldIdLst>
    <p:sldId id="1485" r:id="rId13"/>
    <p:sldId id="1486" r:id="rId14"/>
    <p:sldId id="1487" r:id="rId15"/>
    <p:sldId id="1488" r:id="rId16"/>
    <p:sldId id="1489" r:id="rId17"/>
    <p:sldId id="1490" r:id="rId18"/>
    <p:sldId id="258" r:id="rId19"/>
    <p:sldId id="320" r:id="rId20"/>
    <p:sldId id="1114" r:id="rId21"/>
    <p:sldId id="1115" r:id="rId22"/>
    <p:sldId id="1116" r:id="rId23"/>
    <p:sldId id="1444" r:id="rId24"/>
    <p:sldId id="1445" r:id="rId25"/>
    <p:sldId id="1446" r:id="rId26"/>
    <p:sldId id="1449" r:id="rId27"/>
    <p:sldId id="1450" r:id="rId28"/>
    <p:sldId id="1451" r:id="rId29"/>
    <p:sldId id="1452" r:id="rId30"/>
    <p:sldId id="1463" r:id="rId31"/>
    <p:sldId id="1464" r:id="rId32"/>
    <p:sldId id="1465" r:id="rId33"/>
    <p:sldId id="1466" r:id="rId34"/>
    <p:sldId id="1467" r:id="rId35"/>
    <p:sldId id="1468" r:id="rId36"/>
    <p:sldId id="1117" r:id="rId37"/>
    <p:sldId id="1469" r:id="rId38"/>
    <p:sldId id="1470" r:id="rId39"/>
    <p:sldId id="1471" r:id="rId40"/>
    <p:sldId id="1472" r:id="rId41"/>
    <p:sldId id="1473" r:id="rId42"/>
    <p:sldId id="1474" r:id="rId43"/>
    <p:sldId id="1119" r:id="rId44"/>
    <p:sldId id="1123" r:id="rId45"/>
    <p:sldId id="1475" r:id="rId46"/>
    <p:sldId id="1476" r:id="rId47"/>
    <p:sldId id="1477" r:id="rId48"/>
    <p:sldId id="1478" r:id="rId49"/>
    <p:sldId id="1491" r:id="rId50"/>
    <p:sldId id="1479" r:id="rId51"/>
    <p:sldId id="1480" r:id="rId52"/>
    <p:sldId id="1481" r:id="rId53"/>
    <p:sldId id="1482" r:id="rId54"/>
    <p:sldId id="1483" r:id="rId55"/>
    <p:sldId id="1484" r:id="rId56"/>
    <p:sldId id="1143" r:id="rId57"/>
    <p:sldId id="295" r:id="rId58"/>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51"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68"/>
    <p:restoredTop sz="82855"/>
  </p:normalViewPr>
  <p:slideViewPr>
    <p:cSldViewPr snapToGrid="0">
      <p:cViewPr varScale="1">
        <p:scale>
          <a:sx n="89" d="100"/>
          <a:sy n="89" d="100"/>
        </p:scale>
        <p:origin x="1360" y="176"/>
      </p:cViewPr>
      <p:guideLst>
        <p:guide orient="horz" pos="2251"/>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slide" Target="slides/slide43.xml"/><Relationship Id="rId63"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slide" Target="slides/slide41.xml"/><Relationship Id="rId58" Type="http://schemas.openxmlformats.org/officeDocument/2006/relationships/slide" Target="slides/slide46.xml"/><Relationship Id="rId5" Type="http://schemas.openxmlformats.org/officeDocument/2006/relationships/slideMaster" Target="slideMasters/slideMaster5.xml"/><Relationship Id="rId61" Type="http://schemas.openxmlformats.org/officeDocument/2006/relationships/viewProps" Target="viewProps.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8" Type="http://schemas.openxmlformats.org/officeDocument/2006/relationships/slideMaster" Target="slideMasters/slideMaster8.xml"/><Relationship Id="rId51" Type="http://schemas.openxmlformats.org/officeDocument/2006/relationships/slide" Target="slides/slide39.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notesMaster" Target="notesMasters/notesMaster1.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2/27/24</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666666"/>
                </a:solidFill>
                <a:effectLst/>
                <a:latin typeface="Helvetica Neue" panose="02000503000000020004" pitchFamily="2" charset="0"/>
              </a:rPr>
              <a:t> 本课程以讲授数学建模知识为主，可以通过课后习题或者编程的方式通过考核。因此纯理论学习也可以优秀地通过本课程，但强烈建议有条件的同学进行相应编程。</a:t>
            </a:r>
            <a:endParaRPr kumimoji="1" lang="zh-CN" altLang="en-US" dirty="0"/>
          </a:p>
        </p:txBody>
      </p:sp>
      <p:sp>
        <p:nvSpPr>
          <p:cNvPr id="4" name="灯片编号占位符 3"/>
          <p:cNvSpPr>
            <a:spLocks noGrp="1"/>
          </p:cNvSpPr>
          <p:nvPr>
            <p:ph type="sldNum" sz="quarter" idx="5"/>
          </p:nvPr>
        </p:nvSpPr>
        <p:spPr/>
        <p:txBody>
          <a:bodyPr/>
          <a:lstStyle/>
          <a:p>
            <a:fld id="{D2BFE00A-F7D7-9343-8548-BC7E84834634}" type="slidenum">
              <a:rPr lang="en-CN" smtClean="0"/>
              <a:t>1</a:t>
            </a:fld>
            <a:endParaRPr lang="en-CN"/>
          </a:p>
        </p:txBody>
      </p:sp>
    </p:spTree>
    <p:extLst>
      <p:ext uri="{BB962C8B-B14F-4D97-AF65-F5344CB8AC3E}">
        <p14:creationId xmlns:p14="http://schemas.microsoft.com/office/powerpoint/2010/main" val="4153208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24629412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38144152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3468835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19</a:t>
            </a:fld>
            <a:endParaRPr lang="en-CN"/>
          </a:p>
        </p:txBody>
      </p:sp>
    </p:spTree>
    <p:extLst>
      <p:ext uri="{BB962C8B-B14F-4D97-AF65-F5344CB8AC3E}">
        <p14:creationId xmlns:p14="http://schemas.microsoft.com/office/powerpoint/2010/main" val="2308581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6287115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981893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23151161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3088800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2819082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26</a:t>
            </a:fld>
            <a:endParaRPr lang="en-CN"/>
          </a:p>
        </p:txBody>
      </p:sp>
    </p:spTree>
    <p:extLst>
      <p:ext uri="{BB962C8B-B14F-4D97-AF65-F5344CB8AC3E}">
        <p14:creationId xmlns:p14="http://schemas.microsoft.com/office/powerpoint/2010/main" val="270136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http://</a:t>
            </a:r>
            <a:r>
              <a:rPr kumimoji="1" lang="en" altLang="zh-CN" dirty="0" err="1"/>
              <a:t>www.llmeval.com</a:t>
            </a:r>
            <a:r>
              <a:rPr kumimoji="1" lang="en" altLang="zh-CN" dirty="0"/>
              <a:t>/index</a:t>
            </a:r>
          </a:p>
          <a:p>
            <a:r>
              <a:rPr kumimoji="1" lang="en" altLang="zh-CN" dirty="0"/>
              <a:t>https://</a:t>
            </a:r>
            <a:r>
              <a:rPr kumimoji="1" lang="en" altLang="zh-CN" dirty="0" err="1"/>
              <a:t>github.com</a:t>
            </a:r>
            <a:r>
              <a:rPr kumimoji="1" lang="en" altLang="zh-CN" dirty="0"/>
              <a:t>/xue160709/Local-LLM-User-Guideline</a:t>
            </a:r>
            <a:endParaRPr kumimoji="1" lang="zh-CN" altLang="en-US" dirty="0"/>
          </a:p>
        </p:txBody>
      </p:sp>
      <p:sp>
        <p:nvSpPr>
          <p:cNvPr id="4" name="灯片编号占位符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1864074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4034074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1440031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28239874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41763488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1645786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15943659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16314056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2062078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37681460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1919330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1041788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14161648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40</a:t>
            </a:fld>
            <a:endParaRPr lang="en-CN"/>
          </a:p>
        </p:txBody>
      </p:sp>
    </p:spTree>
    <p:extLst>
      <p:ext uri="{BB962C8B-B14F-4D97-AF65-F5344CB8AC3E}">
        <p14:creationId xmlns:p14="http://schemas.microsoft.com/office/powerpoint/2010/main" val="14746801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41</a:t>
            </a:fld>
            <a:endParaRPr lang="en-CN"/>
          </a:p>
        </p:txBody>
      </p:sp>
    </p:spTree>
    <p:extLst>
      <p:ext uri="{BB962C8B-B14F-4D97-AF65-F5344CB8AC3E}">
        <p14:creationId xmlns:p14="http://schemas.microsoft.com/office/powerpoint/2010/main" val="8470075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42</a:t>
            </a:fld>
            <a:endParaRPr lang="en-CN"/>
          </a:p>
        </p:txBody>
      </p:sp>
    </p:spTree>
    <p:extLst>
      <p:ext uri="{BB962C8B-B14F-4D97-AF65-F5344CB8AC3E}">
        <p14:creationId xmlns:p14="http://schemas.microsoft.com/office/powerpoint/2010/main" val="1302657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43</a:t>
            </a:fld>
            <a:endParaRPr lang="en-CN"/>
          </a:p>
        </p:txBody>
      </p:sp>
    </p:spTree>
    <p:extLst>
      <p:ext uri="{BB962C8B-B14F-4D97-AF65-F5344CB8AC3E}">
        <p14:creationId xmlns:p14="http://schemas.microsoft.com/office/powerpoint/2010/main" val="29758739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45</a:t>
            </a:fld>
            <a:endParaRPr lang="en-CN"/>
          </a:p>
        </p:txBody>
      </p:sp>
    </p:spTree>
    <p:extLst>
      <p:ext uri="{BB962C8B-B14F-4D97-AF65-F5344CB8AC3E}">
        <p14:creationId xmlns:p14="http://schemas.microsoft.com/office/powerpoint/2010/main" val="2900896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386511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24989148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2514889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422363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2269119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1249581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2/27/24</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2/27/24</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2/27/24</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2/27/24</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2/27/24</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2/27/24</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2/27/24</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2/27/24</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2/27/24</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2/27/24</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2/27/24</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2/27/24</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2/27/24</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2/27/24</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2/27/24</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2/27/24</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2/27/24</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2/27/24</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2/27/24</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2/27/24</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2/27/24</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2/27/24</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2/27/24</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2/27/24</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2/27/24</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2/27/24</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2/27/24</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2/27/24</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2/27/24</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2/27/24</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2/27/24</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2/27/24</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2/27/24</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2/27/24</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2/27/24</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2/27/24</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2/27/24</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2/27/24</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2/27/24</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2/27/24</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2/27/24</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2/27/24</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2/27/24</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2/27/24</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2/27/24</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2/27/24</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2/27/24</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2/27/24</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2/27/24</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2/27/24</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2/27/24</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2/27/24</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2/27/24</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2/27/24</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2/27/24</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2/27/24</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2/27/24</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2/27/24</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2/27/24</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2/27/24</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2/27/24</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2/27/24</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2/27/24</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2/27/24</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2/27/24</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2/27/24</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2/27/24</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2/27/24</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2/27/24</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2/27/24</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2/27/24</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2/27/24</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2/27/24</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2/27/24</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2/27/24</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2/27/24</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2/27/24</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2/27/24</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2/27/24</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2/27/24</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2/27/24</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2/27/24</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2/27/24</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2/27/24</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2/27/24</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2/27/24</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2/27/24</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2/27/24</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2/27/24</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2/27/24</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2/27/24</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2/27/24</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2/27/24</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2/27/24</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2/27/24</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2/27/24</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2/27/24</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2/27/24</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2/27/24</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2/27/24</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2/27/24</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40229334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2/27/24</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2/27/24</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2/27/24</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2/27/24</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2/27/24</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2/27/24</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2/27/24</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2/27/24</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2/27/24</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2/27/24</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2/27/24</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2/27/24</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2/27/24</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2/27/24</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2/27/24</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2/27/24</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2/27/24</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2/27/24</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2/27/24</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2/27/24</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2/27/24</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2/27/24</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2/27/24</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2/27/24</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2/27/24</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2/27/24</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2/27/24</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2/27/24</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2/27/24</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2/27/24</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2/27/24</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2/27/24</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2/27/24</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2/27/24</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2/27/24</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2/27/24</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2/27/24</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2/27/24</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2/27/24</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2/27/24</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2/27/24</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2/27/24</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2/27/24</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2/27/24</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8.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6" Type="http://schemas.openxmlformats.org/officeDocument/2006/relationships/image" Target="../media/image6.emf"/><Relationship Id="rId5" Type="http://schemas.microsoft.com/office/2007/relationships/hdphoto" Target="../media/hdphoto2.wdp"/><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5" Type="http://schemas.microsoft.com/office/2007/relationships/hdphoto" Target="../media/hdphoto2.wdp"/><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5" Type="http://schemas.microsoft.com/office/2007/relationships/hdphoto" Target="../media/hdphoto2.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37F2B878-E4F7-71EE-AB54-DDCEF62D70B5}"/>
              </a:ext>
            </a:extLst>
          </p:cNvPr>
          <p:cNvSpPr/>
          <p:nvPr/>
        </p:nvSpPr>
        <p:spPr bwMode="auto">
          <a:xfrm>
            <a:off x="-2" y="685800"/>
            <a:ext cx="12192002" cy="5141049"/>
          </a:xfrm>
          <a:prstGeom prst="rect">
            <a:avLst/>
          </a:prstGeom>
          <a:solidFill>
            <a:srgbClr val="0070C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sp>
        <p:nvSpPr>
          <p:cNvPr id="2" name="灯片编号占位符 1">
            <a:extLst>
              <a:ext uri="{FF2B5EF4-FFF2-40B4-BE49-F238E27FC236}">
                <a16:creationId xmlns:a16="http://schemas.microsoft.com/office/drawing/2014/main" id="{06AF0671-E666-E3AD-E532-A759B3FA79D2}"/>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sp>
        <p:nvSpPr>
          <p:cNvPr id="3" name="object 3">
            <a:extLst>
              <a:ext uri="{FF2B5EF4-FFF2-40B4-BE49-F238E27FC236}">
                <a16:creationId xmlns:a16="http://schemas.microsoft.com/office/drawing/2014/main" id="{89EF8A10-44F7-4F8F-B262-CF35BA747B20}"/>
              </a:ext>
            </a:extLst>
          </p:cNvPr>
          <p:cNvSpPr/>
          <p:nvPr/>
        </p:nvSpPr>
        <p:spPr>
          <a:xfrm>
            <a:off x="9724" y="5826849"/>
            <a:ext cx="12182475" cy="104139"/>
          </a:xfrm>
          <a:custGeom>
            <a:avLst/>
            <a:gdLst/>
            <a:ahLst/>
            <a:cxnLst/>
            <a:rect l="l" t="t" r="r" b="b"/>
            <a:pathLst>
              <a:path w="12182475" h="104139">
                <a:moveTo>
                  <a:pt x="0" y="104050"/>
                </a:moveTo>
                <a:lnTo>
                  <a:pt x="12182275" y="104050"/>
                </a:lnTo>
                <a:lnTo>
                  <a:pt x="12182275" y="0"/>
                </a:lnTo>
                <a:lnTo>
                  <a:pt x="0" y="0"/>
                </a:lnTo>
                <a:lnTo>
                  <a:pt x="0" y="104050"/>
                </a:lnTo>
                <a:close/>
              </a:path>
            </a:pathLst>
          </a:custGeom>
          <a:solidFill>
            <a:srgbClr val="EEEEEE">
              <a:alpha val="46669"/>
            </a:srgbClr>
          </a:solidFill>
        </p:spPr>
        <p:txBody>
          <a:bodyPr wrap="square" lIns="0" tIns="0" rIns="0" bIns="0" rtlCol="0"/>
          <a:lstStyle/>
          <a:p>
            <a:endParaRPr/>
          </a:p>
        </p:txBody>
      </p:sp>
      <p:sp>
        <p:nvSpPr>
          <p:cNvPr id="4" name="object 4">
            <a:extLst>
              <a:ext uri="{FF2B5EF4-FFF2-40B4-BE49-F238E27FC236}">
                <a16:creationId xmlns:a16="http://schemas.microsoft.com/office/drawing/2014/main" id="{2FD1D385-9434-78FD-5896-8DD34973B0BE}"/>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8" name="图片 7">
            <a:extLst>
              <a:ext uri="{FF2B5EF4-FFF2-40B4-BE49-F238E27FC236}">
                <a16:creationId xmlns:a16="http://schemas.microsoft.com/office/drawing/2014/main" id="{E266DBF6-35EB-2885-B479-03CB2857677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AD3EDA89-49B2-981C-F76D-26E907411226}"/>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A26052A3-A1B6-6C44-C2D3-0CF8A71A2A8B}"/>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0646EE4B-9A3F-66D6-0F7D-B876BDFE757B}"/>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827F1F3A-4EC3-87FC-4C08-5E14C48140B4}"/>
              </a:ext>
            </a:extLst>
          </p:cNvPr>
          <p:cNvPicPr>
            <a:picLocks noChangeAspect="1"/>
          </p:cNvPicPr>
          <p:nvPr/>
        </p:nvPicPr>
        <p:blipFill rotWithShape="1">
          <a:blip r:embed="rId5">
            <a:duotone>
              <a:schemeClr val="accent1">
                <a:shade val="45000"/>
                <a:satMod val="135000"/>
              </a:schemeClr>
              <a:prstClr val="white"/>
            </a:duotone>
            <a:alphaModFix amt="34000"/>
            <a:extLst>
              <a:ext uri="{BEBA8EAE-BF5A-486C-A8C5-ECC9F3942E4B}">
                <a14:imgProps xmlns:a14="http://schemas.microsoft.com/office/drawing/2010/main">
                  <a14:imgLayer r:embed="rId6">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4" name="文本框 13">
            <a:extLst>
              <a:ext uri="{FF2B5EF4-FFF2-40B4-BE49-F238E27FC236}">
                <a16:creationId xmlns:a16="http://schemas.microsoft.com/office/drawing/2014/main" id="{2C3C2B0A-38C9-788C-C3B2-FC1A382D45E7}"/>
              </a:ext>
            </a:extLst>
          </p:cNvPr>
          <p:cNvSpPr txBox="1"/>
          <p:nvPr/>
        </p:nvSpPr>
        <p:spPr>
          <a:xfrm>
            <a:off x="9733593" y="6177106"/>
            <a:ext cx="1540540" cy="523220"/>
          </a:xfrm>
          <a:prstGeom prst="rect">
            <a:avLst/>
          </a:prstGeom>
          <a:noFill/>
        </p:spPr>
        <p:txBody>
          <a:bodyPr wrap="square">
            <a:spAutoFit/>
          </a:bodyPr>
          <a:lstStyle/>
          <a:p>
            <a:r>
              <a:rPr lang="en" altLang="zh-CN" sz="1400" spc="-5" dirty="0">
                <a:latin typeface="Microsoft YaHei" panose="020B0503020204020204" pitchFamily="34" charset="-122"/>
                <a:ea typeface="Microsoft YaHei" panose="020B0503020204020204" pitchFamily="34" charset="-122"/>
                <a:cs typeface="Candara"/>
              </a:rPr>
              <a:t>Credits to:</a:t>
            </a:r>
          </a:p>
          <a:p>
            <a:r>
              <a:rPr lang="en" altLang="zh-CN" sz="1400" spc="-5" dirty="0">
                <a:latin typeface="Microsoft YaHei" panose="020B0503020204020204" pitchFamily="34" charset="-122"/>
                <a:ea typeface="Microsoft YaHei" panose="020B0503020204020204" pitchFamily="34" charset="-122"/>
                <a:cs typeface="Candara"/>
              </a:rPr>
              <a:t>Fudan NLP</a:t>
            </a:r>
            <a:endParaRPr lang="zh-CN" altLang="en-US" sz="1400" dirty="0">
              <a:latin typeface="Microsoft YaHei" panose="020B0503020204020204" pitchFamily="34" charset="-122"/>
              <a:ea typeface="Microsoft YaHei" panose="020B0503020204020204" pitchFamily="34" charset="-122"/>
            </a:endParaRPr>
          </a:p>
        </p:txBody>
      </p:sp>
      <p:sp>
        <p:nvSpPr>
          <p:cNvPr id="15" name="文本框 6">
            <a:extLst>
              <a:ext uri="{FF2B5EF4-FFF2-40B4-BE49-F238E27FC236}">
                <a16:creationId xmlns:a16="http://schemas.microsoft.com/office/drawing/2014/main" id="{B648A06B-509A-34C8-8DAA-4D4B8BCE83EA}"/>
              </a:ext>
            </a:extLst>
          </p:cNvPr>
          <p:cNvSpPr txBox="1">
            <a:spLocks noChangeArrowheads="1"/>
          </p:cNvSpPr>
          <p:nvPr/>
        </p:nvSpPr>
        <p:spPr bwMode="auto">
          <a:xfrm>
            <a:off x="0" y="3103841"/>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chemeClr val="bg1"/>
                </a:solidFill>
                <a:latin typeface="微软雅黑" panose="020B0503020204020204" pitchFamily="34" charset="-122"/>
                <a:ea typeface="微软雅黑" panose="020B0503020204020204" pitchFamily="34" charset="-122"/>
              </a:rPr>
              <a:t>第</a:t>
            </a:r>
            <a:r>
              <a:rPr lang="en-US" altLang="zh-CN" sz="4800" b="1" dirty="0">
                <a:solidFill>
                  <a:schemeClr val="bg1"/>
                </a:solidFill>
                <a:latin typeface="微软雅黑" panose="020B0503020204020204" pitchFamily="34" charset="-122"/>
                <a:ea typeface="微软雅黑" panose="020B0503020204020204" pitchFamily="34" charset="-122"/>
              </a:rPr>
              <a:t>1</a:t>
            </a:r>
            <a:r>
              <a:rPr lang="zh-CN" altLang="en-US" sz="4800" b="1" dirty="0">
                <a:solidFill>
                  <a:schemeClr val="bg1"/>
                </a:solidFill>
                <a:latin typeface="微软雅黑" panose="020B0503020204020204" pitchFamily="34" charset="-122"/>
                <a:ea typeface="微软雅黑" panose="020B0503020204020204" pitchFamily="34" charset="-122"/>
              </a:rPr>
              <a:t>章  绪论</a:t>
            </a:r>
            <a:endParaRPr lang="zh-CN" altLang="en-CN" sz="4000" b="1" dirty="0">
              <a:solidFill>
                <a:schemeClr val="bg1"/>
              </a:solidFill>
              <a:latin typeface="微软雅黑" panose="020B0503020204020204" pitchFamily="34" charset="-122"/>
              <a:ea typeface="微软雅黑" panose="020B0503020204020204" pitchFamily="34" charset="-122"/>
            </a:endParaRPr>
          </a:p>
        </p:txBody>
      </p:sp>
      <p:sp>
        <p:nvSpPr>
          <p:cNvPr id="16" name="TextBox 7">
            <a:extLst>
              <a:ext uri="{FF2B5EF4-FFF2-40B4-BE49-F238E27FC236}">
                <a16:creationId xmlns:a16="http://schemas.microsoft.com/office/drawing/2014/main" id="{27161565-1E3F-8D99-5328-3578B781B2BC}"/>
              </a:ext>
            </a:extLst>
          </p:cNvPr>
          <p:cNvSpPr txBox="1"/>
          <p:nvPr/>
        </p:nvSpPr>
        <p:spPr>
          <a:xfrm>
            <a:off x="-1" y="2052422"/>
            <a:ext cx="12191999"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en-US" altLang="zh-CN" sz="4800" b="1" dirty="0">
                <a:solidFill>
                  <a:schemeClr val="bg1"/>
                </a:solidFill>
                <a:latin typeface="微软雅黑" panose="020B0503020204020204" pitchFamily="34" charset="-122"/>
                <a:ea typeface="微软雅黑" panose="020B0503020204020204" pitchFamily="34" charset="-122"/>
              </a:rPr>
              <a:t>《</a:t>
            </a:r>
            <a:r>
              <a:rPr lang="zh-CN" altLang="en-US" sz="4800" b="1" dirty="0">
                <a:solidFill>
                  <a:schemeClr val="bg1"/>
                </a:solidFill>
                <a:latin typeface="微软雅黑" panose="020B0503020204020204" pitchFamily="34" charset="-122"/>
                <a:ea typeface="微软雅黑" panose="020B0503020204020204" pitchFamily="34" charset="-122"/>
              </a:rPr>
              <a:t>大规模语言模型 </a:t>
            </a:r>
            <a:r>
              <a:rPr lang="en-US" altLang="zh-CN" sz="4800" b="1" dirty="0">
                <a:solidFill>
                  <a:schemeClr val="bg1"/>
                </a:solidFill>
                <a:latin typeface="微软雅黑" panose="020B0503020204020204" pitchFamily="34" charset="-122"/>
                <a:ea typeface="微软雅黑" panose="020B0503020204020204" pitchFamily="34" charset="-122"/>
              </a:rPr>
              <a:t>:</a:t>
            </a:r>
            <a:r>
              <a:rPr lang="zh-CN" altLang="en-US" sz="4800" b="1" dirty="0">
                <a:solidFill>
                  <a:schemeClr val="bg1"/>
                </a:solidFill>
                <a:latin typeface="微软雅黑" panose="020B0503020204020204" pitchFamily="34" charset="-122"/>
                <a:ea typeface="微软雅黑" panose="020B0503020204020204" pitchFamily="34" charset="-122"/>
              </a:rPr>
              <a:t> 从理论到实践</a:t>
            </a:r>
            <a:r>
              <a:rPr lang="en-US" altLang="zh-CN" sz="4800" b="1" dirty="0">
                <a:solidFill>
                  <a:schemeClr val="bg1"/>
                </a:solidFill>
                <a:latin typeface="微软雅黑" panose="020B0503020204020204" pitchFamily="34" charset="-122"/>
                <a:ea typeface="微软雅黑" panose="020B0503020204020204" pitchFamily="34" charset="-122"/>
              </a:rPr>
              <a:t>》</a:t>
            </a:r>
          </a:p>
        </p:txBody>
      </p:sp>
      <p:sp>
        <p:nvSpPr>
          <p:cNvPr id="17" name="文本框 7">
            <a:extLst>
              <a:ext uri="{FF2B5EF4-FFF2-40B4-BE49-F238E27FC236}">
                <a16:creationId xmlns:a16="http://schemas.microsoft.com/office/drawing/2014/main" id="{A4B7C7EE-6947-5063-3E7C-33E7C6F2C2D9}"/>
              </a:ext>
            </a:extLst>
          </p:cNvPr>
          <p:cNvSpPr txBox="1">
            <a:spLocks noChangeArrowheads="1"/>
          </p:cNvSpPr>
          <p:nvPr/>
        </p:nvSpPr>
        <p:spPr bwMode="auto">
          <a:xfrm>
            <a:off x="1421477" y="4345676"/>
            <a:ext cx="9653844" cy="823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chemeClr val="bg1"/>
                </a:solidFill>
                <a:latin typeface="Arial" panose="020B0604020202020204" pitchFamily="34" charset="0"/>
                <a:ea typeface="微软雅黑" panose="020B0503020204020204" pitchFamily="34" charset="-122"/>
              </a:rPr>
              <a:t>王铮</a:t>
            </a:r>
            <a:endParaRPr lang="en-US" altLang="zh-CN" sz="2800" dirty="0">
              <a:solidFill>
                <a:schemeClr val="bg1"/>
              </a:solidFill>
              <a:latin typeface="Arial" panose="020B0604020202020204" pitchFamily="34" charset="0"/>
              <a:ea typeface="微软雅黑" panose="020B0503020204020204" pitchFamily="34" charset="-122"/>
            </a:endParaRPr>
          </a:p>
        </p:txBody>
      </p:sp>
      <p:pic>
        <p:nvPicPr>
          <p:cNvPr id="20" name="Picture 2">
            <a:extLst>
              <a:ext uri="{FF2B5EF4-FFF2-40B4-BE49-F238E27FC236}">
                <a16:creationId xmlns:a16="http://schemas.microsoft.com/office/drawing/2014/main" id="{2F3BAF9B-29D3-BB32-FC28-FA3CA1658C66}"/>
              </a:ext>
            </a:extLst>
          </p:cNvPr>
          <p:cNvPicPr>
            <a:picLocks noChangeAspect="1"/>
          </p:cNvPicPr>
          <p:nvPr/>
        </p:nvPicPr>
        <p:blipFill>
          <a:blip r:embed="rId7">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1040826" y="5914417"/>
            <a:ext cx="927101" cy="927101"/>
          </a:xfrm>
          <a:prstGeom prst="rect">
            <a:avLst/>
          </a:prstGeom>
        </p:spPr>
      </p:pic>
    </p:spTree>
    <p:extLst>
      <p:ext uri="{BB962C8B-B14F-4D97-AF65-F5344CB8AC3E}">
        <p14:creationId xmlns:p14="http://schemas.microsoft.com/office/powerpoint/2010/main" val="3361831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237774"/>
            <a:ext cx="11195049" cy="233538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a:t>
            </a:r>
            <a:r>
              <a:rPr lang="zh-CN" altLang="en-US" sz="2800" dirty="0">
                <a:effectLst/>
                <a:latin typeface="Microsoft YaHei" panose="020B0503020204020204" pitchFamily="34" charset="-122"/>
                <a:ea typeface="Microsoft YaHei" panose="020B0503020204020204" pitchFamily="34" charset="-122"/>
              </a:rPr>
              <a:t>是人类与其他动物最重要的区别</a:t>
            </a:r>
            <a:endParaRPr lang="en-US" altLang="zh-CN" sz="28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逻辑思维以语言的形式表达</a:t>
            </a:r>
            <a:endParaRPr lang="en-US" altLang="zh-CN" sz="24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知识以文字的形式记录和传播</a:t>
            </a:r>
          </a:p>
          <a:p>
            <a:pPr algn="just">
              <a:lnSpc>
                <a:spcPct val="150000"/>
              </a:lnSpc>
            </a:pPr>
            <a:endParaRPr lang="zh-CN" altLang="en-US" sz="2400" dirty="0">
              <a:effectLst/>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A9412A14-D78C-8481-C08A-A133BABB4285}"/>
              </a:ext>
            </a:extLst>
          </p:cNvPr>
          <p:cNvSpPr txBox="1"/>
          <p:nvPr/>
        </p:nvSpPr>
        <p:spPr>
          <a:xfrm>
            <a:off x="382588" y="4064615"/>
            <a:ext cx="11195048" cy="1308820"/>
          </a:xfrm>
          <a:prstGeom prst="rect">
            <a:avLst/>
          </a:prstGeom>
          <a:noFill/>
        </p:spPr>
        <p:txBody>
          <a:bodyPr wrap="square">
            <a:spAutoFit/>
          </a:bodyPr>
          <a:lstStyle/>
          <a:p>
            <a:pPr algn="just">
              <a:lnSpc>
                <a:spcPct val="150000"/>
              </a:lnSpc>
            </a:pPr>
            <a:r>
              <a:rPr lang="zh-CN" altLang="en-US" sz="2800" dirty="0">
                <a:latin typeface="Microsoft YaHei" panose="020B0503020204020204" pitchFamily="34" charset="-122"/>
                <a:ea typeface="Microsoft YaHei" panose="020B0503020204020204" pitchFamily="34" charset="-122"/>
              </a:rPr>
              <a:t>如果人工智能想要获取知识，就必须懂得理解人类使用的</a:t>
            </a:r>
            <a:r>
              <a:rPr lang="zh-CN" altLang="en-US" sz="2800" b="1" dirty="0">
                <a:solidFill>
                  <a:srgbClr val="0070C0"/>
                </a:solidFill>
                <a:latin typeface="Microsoft YaHei" panose="020B0503020204020204" pitchFamily="34" charset="-122"/>
                <a:ea typeface="Microsoft YaHei" panose="020B0503020204020204" pitchFamily="34" charset="-122"/>
              </a:rPr>
              <a:t>不太精确</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可能有歧义</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混乱的</a:t>
            </a:r>
            <a:r>
              <a:rPr lang="zh-CN" altLang="en-US" sz="2800" dirty="0">
                <a:latin typeface="Microsoft YaHei" panose="020B0503020204020204" pitchFamily="34" charset="-122"/>
                <a:ea typeface="Microsoft YaHei" panose="020B0503020204020204" pitchFamily="34" charset="-122"/>
              </a:rPr>
              <a:t>语言。</a:t>
            </a: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51090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语言是人类与其他动物最重要的区别</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Tree>
    <p:extLst>
      <p:ext uri="{BB962C8B-B14F-4D97-AF65-F5344CB8AC3E}">
        <p14:creationId xmlns:p14="http://schemas.microsoft.com/office/powerpoint/2010/main" val="1113826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94779" y="1068102"/>
            <a:ext cx="11377612" cy="545476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语言模型</a:t>
            </a:r>
            <a:r>
              <a:rPr lang="zh-CN" altLang="en-US" sz="2800" dirty="0">
                <a:solidFill>
                  <a:srgbClr val="0070C0"/>
                </a:solidFill>
                <a:effectLst/>
                <a:latin typeface="Microsoft YaHei" panose="020B0503020204020204" pitchFamily="34" charset="-122"/>
                <a:ea typeface="Microsoft YaHei" panose="020B0503020204020204" pitchFamily="34" charset="-122"/>
              </a:rPr>
              <a:t>（</a:t>
            </a:r>
            <a:r>
              <a:rPr lang="en-US" altLang="zh-CN" sz="2800" dirty="0">
                <a:solidFill>
                  <a:srgbClr val="0070C0"/>
                </a:solidFill>
                <a:effectLst/>
                <a:latin typeface="Microsoft YaHei" panose="020B0503020204020204" pitchFamily="34" charset="-122"/>
                <a:ea typeface="Microsoft YaHei" panose="020B0503020204020204" pitchFamily="34" charset="-122"/>
              </a:rPr>
              <a:t>Language Model</a:t>
            </a:r>
            <a:r>
              <a:rPr lang="zh-CN" altLang="en-US" sz="2800" dirty="0">
                <a:solidFill>
                  <a:srgbClr val="0070C0"/>
                </a:solidFill>
                <a:effectLst/>
                <a:latin typeface="Microsoft YaHei" panose="020B0503020204020204" pitchFamily="34" charset="-122"/>
                <a:ea typeface="Microsoft YaHei" panose="020B0503020204020204" pitchFamily="34" charset="-122"/>
              </a:rPr>
              <a:t>，</a:t>
            </a:r>
            <a:r>
              <a:rPr lang="en-US" altLang="zh-CN" sz="2800" dirty="0">
                <a:solidFill>
                  <a:srgbClr val="0070C0"/>
                </a:solidFill>
                <a:effectLst/>
                <a:latin typeface="Microsoft YaHei" panose="020B0503020204020204" pitchFamily="34" charset="-122"/>
                <a:ea typeface="Microsoft YaHei" panose="020B0503020204020204" pitchFamily="34" charset="-122"/>
              </a:rPr>
              <a:t>LM</a:t>
            </a:r>
            <a:r>
              <a:rPr lang="zh-CN" altLang="en-US" sz="2800" dirty="0">
                <a:solidFill>
                  <a:srgbClr val="0070C0"/>
                </a:solidFill>
                <a:effectLst/>
                <a:latin typeface="Microsoft YaHei" panose="020B0503020204020204" pitchFamily="34" charset="-122"/>
                <a:ea typeface="Microsoft YaHei" panose="020B0503020204020204" pitchFamily="34" charset="-122"/>
              </a:rPr>
              <a:t>）</a:t>
            </a:r>
            <a:r>
              <a:rPr lang="zh-CN" altLang="en-US" sz="2800" dirty="0">
                <a:effectLst/>
                <a:latin typeface="Microsoft YaHei" panose="020B0503020204020204" pitchFamily="34" charset="-122"/>
                <a:ea typeface="Microsoft YaHei" panose="020B0503020204020204" pitchFamily="34" charset="-122"/>
              </a:rPr>
              <a:t>目标是建模自然语言的概率分布</a:t>
            </a: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词汇表 </a:t>
            </a:r>
            <a:r>
              <a:rPr lang="en-US" altLang="zh-CN" sz="2400" dirty="0">
                <a:latin typeface="Microsoft YaHei" panose="020B0503020204020204" pitchFamily="34" charset="-122"/>
                <a:ea typeface="Microsoft YaHei" panose="020B0503020204020204" pitchFamily="34" charset="-122"/>
              </a:rPr>
              <a:t>V </a:t>
            </a:r>
            <a:r>
              <a:rPr lang="zh-CN" altLang="en-US" sz="2400" dirty="0">
                <a:latin typeface="Microsoft YaHei" panose="020B0503020204020204" pitchFamily="34" charset="-122"/>
                <a:ea typeface="Microsoft YaHei" panose="020B0503020204020204" pitchFamily="34" charset="-122"/>
              </a:rPr>
              <a:t>上的语言模型由函数 </a:t>
            </a:r>
            <a:r>
              <a:rPr lang="en-US" altLang="zh-CN" sz="2400" dirty="0">
                <a:latin typeface="Microsoft YaHei" panose="020B0503020204020204" pitchFamily="34" charset="-122"/>
                <a:ea typeface="Microsoft YaHei" panose="020B0503020204020204" pitchFamily="34" charset="-122"/>
              </a:rPr>
              <a:t>P(w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表示，表示词序列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作为一个句子出现的可能性大小。对于任意词串 </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V+</a:t>
            </a:r>
            <a:r>
              <a:rPr lang="zh-CN" altLang="en-US" sz="2400" dirty="0">
                <a:latin typeface="Microsoft YaHei" panose="020B0503020204020204" pitchFamily="34" charset="-122"/>
                <a:ea typeface="Microsoft YaHei" panose="020B0503020204020204" pitchFamily="34" charset="-122"/>
              </a:rPr>
              <a:t>，则有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 0</a:t>
            </a:r>
            <a:r>
              <a:rPr lang="zh-CN" altLang="en-US" sz="2400" dirty="0">
                <a:latin typeface="Microsoft YaHei" panose="020B0503020204020204" pitchFamily="34" charset="-122"/>
                <a:ea typeface="Microsoft YaHei" panose="020B0503020204020204" pitchFamily="34" charset="-122"/>
              </a:rPr>
              <a:t>，并且对于所有词串，函数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满足归一化条件：</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由于联合概率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的参数量十分巨大，直接计算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非常困难。如果把</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看作一个变量，那么它具有 </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V|</a:t>
            </a:r>
            <a:r>
              <a:rPr lang="en-US" altLang="zh-CN" sz="2400" baseline="30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种可能。</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按照</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现代汉语词典（第七版）</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包含</a:t>
            </a:r>
            <a:r>
              <a:rPr lang="en-US" altLang="zh-CN" sz="2400" dirty="0">
                <a:latin typeface="Microsoft YaHei" panose="020B0503020204020204" pitchFamily="34" charset="-122"/>
                <a:ea typeface="Microsoft YaHei" panose="020B0503020204020204" pitchFamily="34" charset="-122"/>
              </a:rPr>
              <a:t>7</a:t>
            </a:r>
            <a:r>
              <a:rPr lang="zh-CN" altLang="en-US" sz="2400" dirty="0">
                <a:latin typeface="Microsoft YaHei" panose="020B0503020204020204" pitchFamily="34" charset="-122"/>
                <a:ea typeface="Microsoft YaHei" panose="020B0503020204020204" pitchFamily="34" charset="-122"/>
              </a:rPr>
              <a:t>万词条，句子长度按照</a:t>
            </a:r>
            <a:r>
              <a:rPr lang="en-US" altLang="zh-CN" sz="2400" dirty="0">
                <a:latin typeface="Microsoft YaHei" panose="020B0503020204020204" pitchFamily="34" charset="-122"/>
                <a:ea typeface="Microsoft YaHei" panose="020B0503020204020204" pitchFamily="34" charset="-122"/>
              </a:rPr>
              <a:t>20</a:t>
            </a:r>
            <a:r>
              <a:rPr lang="zh-CN" altLang="en-US" sz="2400" dirty="0">
                <a:latin typeface="Microsoft YaHei" panose="020B0503020204020204" pitchFamily="34" charset="-122"/>
                <a:ea typeface="Microsoft YaHei" panose="020B0503020204020204" pitchFamily="34" charset="-122"/>
              </a:rPr>
              <a:t>个词计算，模型参数量达到</a:t>
            </a:r>
            <a:r>
              <a:rPr lang="en-US" altLang="zh-CN" sz="2400" b="1" dirty="0">
                <a:solidFill>
                  <a:srgbClr val="0070C0"/>
                </a:solidFill>
                <a:latin typeface="Microsoft YaHei" panose="020B0503020204020204" pitchFamily="34" charset="-122"/>
                <a:ea typeface="Microsoft YaHei" panose="020B0503020204020204" pitchFamily="34" charset="-122"/>
              </a:rPr>
              <a:t>7.9792</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 10</a:t>
            </a:r>
            <a:r>
              <a:rPr lang="en-US" altLang="zh-CN" sz="2400" b="1" baseline="30000" dirty="0">
                <a:solidFill>
                  <a:srgbClr val="0070C0"/>
                </a:solidFill>
                <a:latin typeface="Microsoft YaHei" panose="020B0503020204020204" pitchFamily="34" charset="-122"/>
                <a:ea typeface="Microsoft YaHei" panose="020B0503020204020204" pitchFamily="34" charset="-122"/>
              </a:rPr>
              <a:t>96</a:t>
            </a:r>
            <a:r>
              <a:rPr lang="zh-CN" altLang="en-US" sz="2400" dirty="0">
                <a:latin typeface="Microsoft YaHei" panose="020B0503020204020204" pitchFamily="34" charset="-122"/>
                <a:ea typeface="Microsoft YaHei" panose="020B0503020204020204" pitchFamily="34" charset="-122"/>
              </a:rPr>
              <a:t>的天文数字。</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sz="20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603242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语言模型目标就是建模自然语言的概率分布</a:t>
            </a:r>
          </a:p>
          <a:p>
            <a:pPr>
              <a:buFont typeface="Arial" panose="020B0604020202020204" pitchFamily="34" charset="0"/>
              <a:buNone/>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7961237E-E0F0-FB9C-4501-DB6D681AF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0650" y="3337956"/>
            <a:ext cx="4330700" cy="482600"/>
          </a:xfrm>
          <a:prstGeom prst="rect">
            <a:avLst/>
          </a:prstGeom>
        </p:spPr>
      </p:pic>
    </p:spTree>
    <p:extLst>
      <p:ext uri="{BB962C8B-B14F-4D97-AF65-F5344CB8AC3E}">
        <p14:creationId xmlns:p14="http://schemas.microsoft.com/office/powerpoint/2010/main" val="1379215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为了减少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模型参数量，可以利用句子序列通常情况下从左至右的生成过程进行分解，使用</a:t>
            </a:r>
            <a:r>
              <a:rPr lang="zh-CN" altLang="en-US" sz="2400" b="1" dirty="0">
                <a:solidFill>
                  <a:srgbClr val="0070C0"/>
                </a:solidFill>
                <a:latin typeface="Microsoft YaHei" panose="020B0503020204020204" pitchFamily="34" charset="-122"/>
                <a:ea typeface="Microsoft YaHei" panose="020B0503020204020204" pitchFamily="34" charset="-122"/>
              </a:rPr>
              <a:t>链式法则</a:t>
            </a:r>
            <a:r>
              <a:rPr lang="zh-CN" altLang="en-US" sz="2400" dirty="0">
                <a:latin typeface="Microsoft YaHei" panose="020B0503020204020204" pitchFamily="34" charset="-122"/>
                <a:ea typeface="Microsoft YaHei" panose="020B0503020204020204" pitchFamily="34" charset="-122"/>
              </a:rPr>
              <a:t>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9834979B-0107-C721-056C-24A35FCA6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319" y="1970391"/>
            <a:ext cx="8487502" cy="1458609"/>
          </a:xfrm>
          <a:prstGeom prst="rect">
            <a:avLst/>
          </a:prstGeom>
        </p:spPr>
      </p:pic>
      <p:sp>
        <p:nvSpPr>
          <p:cNvPr id="7" name="TextBox 6">
            <a:extLst>
              <a:ext uri="{FF2B5EF4-FFF2-40B4-BE49-F238E27FC236}">
                <a16:creationId xmlns:a16="http://schemas.microsoft.com/office/drawing/2014/main" id="{CC2FF3D8-1BD3-CB38-846B-DEBBC82EB3E3}"/>
              </a:ext>
            </a:extLst>
          </p:cNvPr>
          <p:cNvSpPr txBox="1"/>
          <p:nvPr/>
        </p:nvSpPr>
        <p:spPr>
          <a:xfrm>
            <a:off x="482291" y="3481404"/>
            <a:ext cx="11331883" cy="1896801"/>
          </a:xfrm>
          <a:prstGeom prst="rect">
            <a:avLst/>
          </a:prstGeom>
          <a:noFill/>
        </p:spPr>
        <p:txBody>
          <a:bodyPr wrap="square">
            <a:spAutoFit/>
          </a:bodyPr>
          <a:lstStyle/>
          <a:p>
            <a:pPr>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由此，</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的生成过程可以看作单词逐个生成的过程。首先生成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之后根据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再根据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和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3</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以此类推，根据前 </a:t>
            </a:r>
            <a:r>
              <a:rPr lang="en-US" sz="2400" dirty="0">
                <a:latin typeface="Microsoft YaHei" panose="020B0503020204020204" pitchFamily="34" charset="-122"/>
                <a:ea typeface="Microsoft YaHei" panose="020B0503020204020204" pitchFamily="34" charset="-122"/>
              </a:rPr>
              <a:t>m − 1 </a:t>
            </a:r>
            <a:r>
              <a:rPr lang="zh-CN" altLang="en-US" sz="2400" dirty="0">
                <a:latin typeface="Microsoft YaHei" panose="020B0503020204020204" pitchFamily="34" charset="-122"/>
                <a:ea typeface="Microsoft YaHei" panose="020B0503020204020204" pitchFamily="34" charset="-122"/>
              </a:rPr>
              <a:t>个单词生成最后一个单词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m</a:t>
            </a:r>
            <a:br>
              <a:rPr lang="en-US" sz="2400" dirty="0">
                <a:latin typeface="Microsoft YaHei" panose="020B0503020204020204" pitchFamily="34" charset="-122"/>
                <a:ea typeface="Microsoft YaHei" panose="020B0503020204020204" pitchFamily="34" charset="-122"/>
              </a:rPr>
            </a:br>
            <a:endParaRPr lang="en-CN" sz="2400" dirty="0">
              <a:latin typeface="Microsoft YaHei" panose="020B0503020204020204" pitchFamily="34" charset="-122"/>
              <a:ea typeface="Microsoft YaHei" panose="020B0503020204020204" pitchFamily="34" charset="-122"/>
            </a:endParaRPr>
          </a:p>
        </p:txBody>
      </p:sp>
      <p:pic>
        <p:nvPicPr>
          <p:cNvPr id="9" name="Picture 8">
            <a:extLst>
              <a:ext uri="{FF2B5EF4-FFF2-40B4-BE49-F238E27FC236}">
                <a16:creationId xmlns:a16="http://schemas.microsoft.com/office/drawing/2014/main" id="{96147A78-E0E6-DF95-5073-1B835C4AE07A}"/>
              </a:ext>
            </a:extLst>
          </p:cNvPr>
          <p:cNvPicPr>
            <a:picLocks noChangeAspect="1"/>
          </p:cNvPicPr>
          <p:nvPr/>
        </p:nvPicPr>
        <p:blipFill rotWithShape="1">
          <a:blip r:embed="rId4">
            <a:extLst>
              <a:ext uri="{28A0092B-C50C-407E-A947-70E740481C1C}">
                <a14:useLocalDpi xmlns:a14="http://schemas.microsoft.com/office/drawing/2010/main" val="0"/>
              </a:ext>
            </a:extLst>
          </a:blip>
          <a:srcRect t="34766"/>
          <a:stretch/>
        </p:blipFill>
        <p:spPr>
          <a:xfrm>
            <a:off x="996951" y="5248047"/>
            <a:ext cx="10181818" cy="1108303"/>
          </a:xfrm>
          <a:prstGeom prst="rect">
            <a:avLst/>
          </a:prstGeom>
        </p:spPr>
      </p:pic>
    </p:spTree>
    <p:extLst>
      <p:ext uri="{BB962C8B-B14F-4D97-AF65-F5344CB8AC3E}">
        <p14:creationId xmlns:p14="http://schemas.microsoft.com/office/powerpoint/2010/main" val="3847039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204578"/>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仅通过上述过程</a:t>
            </a:r>
            <a:r>
              <a:rPr lang="zh-CN" altLang="en-US" sz="2400" dirty="0">
                <a:solidFill>
                  <a:srgbClr val="0070C0"/>
                </a:solidFill>
                <a:latin typeface="Microsoft YaHei" panose="020B0503020204020204" pitchFamily="34" charset="-122"/>
                <a:ea typeface="Microsoft YaHei" panose="020B0503020204020204" pitchFamily="34" charset="-122"/>
              </a:rPr>
              <a:t>模型的参数量依然没有下降</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P(</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m-1</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的参数量依然是天文数字。然而基于上述转换，可以进一步的对模型进行简化</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基于分布式表示和神经网络的语言模型</a:t>
            </a:r>
            <a:endParaRPr lang="en-US" altLang="zh-CN" sz="24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7C11C964-EC97-9653-4B80-00A4DC1BEF62}"/>
              </a:ext>
            </a:extLst>
          </p:cNvPr>
          <p:cNvSpPr txBox="1"/>
          <p:nvPr/>
        </p:nvSpPr>
        <p:spPr>
          <a:xfrm>
            <a:off x="386995" y="3429000"/>
            <a:ext cx="11373204" cy="1435136"/>
          </a:xfrm>
          <a:prstGeom prst="rect">
            <a:avLst/>
          </a:prstGeom>
          <a:noFill/>
        </p:spPr>
        <p:txBody>
          <a:bodyPr wrap="square">
            <a:spAutoFit/>
          </a:bodyPr>
          <a:lstStyle/>
          <a:p>
            <a:pPr algn="just">
              <a:lnSpc>
                <a:spcPct val="125000"/>
              </a:lnSpc>
              <a:spcBef>
                <a:spcPts val="1200"/>
              </a:spcBef>
            </a:pPr>
            <a:r>
              <a:rPr lang="en-CN" sz="2400" dirty="0">
                <a:latin typeface="Microsoft YaHei" panose="020B0503020204020204" pitchFamily="34" charset="-122"/>
                <a:ea typeface="Microsoft YaHei" panose="020B0503020204020204" pitchFamily="34" charset="-122"/>
              </a:rPr>
              <a:t>语言模型的训练过程虽然采用的有监督方法，但是由于训练目标可以通过原始文本直接获得，从而使得模型的训练仅需要大规模无标注文本即可。语言模型也成为了典型的</a:t>
            </a:r>
            <a:r>
              <a:rPr lang="en-CN" sz="2400" b="1" dirty="0">
                <a:solidFill>
                  <a:srgbClr val="0070C0"/>
                </a:solidFill>
                <a:latin typeface="Microsoft YaHei" panose="020B0503020204020204" pitchFamily="34" charset="-122"/>
                <a:ea typeface="Microsoft YaHei" panose="020B0503020204020204" pitchFamily="34" charset="-122"/>
              </a:rPr>
              <a:t>自监督学习（Self-supervised Learning）</a:t>
            </a:r>
            <a:r>
              <a:rPr lang="en-CN" sz="2400" dirty="0">
                <a:latin typeface="Microsoft YaHei" panose="020B0503020204020204" pitchFamily="34" charset="-122"/>
                <a:ea typeface="Microsoft YaHei" panose="020B0503020204020204" pitchFamily="34" charset="-122"/>
              </a:rPr>
              <a:t>任务。</a:t>
            </a:r>
          </a:p>
        </p:txBody>
      </p:sp>
    </p:spTree>
    <p:extLst>
      <p:ext uri="{BB962C8B-B14F-4D97-AF65-F5344CB8AC3E}">
        <p14:creationId xmlns:p14="http://schemas.microsoft.com/office/powerpoint/2010/main" val="532547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solidFill>
                  <a:srgbClr val="0070C0"/>
                </a:solidFill>
                <a:latin typeface="Microsoft YaHei" panose="020B0503020204020204" pitchFamily="34" charset="-122"/>
                <a:ea typeface="Microsoft YaHei" panose="020B0503020204020204" pitchFamily="34" charset="-122"/>
              </a:rPr>
              <a:t>语言模型通常用于反映一个句子出现的可能性</a:t>
            </a:r>
            <a:r>
              <a:rPr lang="zh-CN" altLang="en-US" sz="2400" dirty="0">
                <a:latin typeface="Microsoft YaHei" panose="020B0503020204020204" pitchFamily="34" charset="-122"/>
                <a:ea typeface="Microsoft YaHei" panose="020B0503020204020204" pitchFamily="34" charset="-122"/>
              </a:rPr>
              <a:t>，给定由单词序列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组成的句子</a:t>
            </a:r>
            <a:r>
              <a:rPr lang="en-US" altLang="zh-CN" sz="2400" dirty="0">
                <a:latin typeface="Microsoft YaHei" panose="020B0503020204020204" pitchFamily="34" charset="-122"/>
                <a:ea typeface="Microsoft YaHei" panose="020B0503020204020204" pitchFamily="34" charset="-122"/>
              </a:rPr>
              <a:t>S</a:t>
            </a:r>
            <a:r>
              <a:rPr lang="zh-CN" altLang="en-US" sz="2400" dirty="0">
                <a:latin typeface="Microsoft YaHei" panose="020B0503020204020204" pitchFamily="34" charset="-122"/>
                <a:ea typeface="Microsoft YaHei" panose="020B0503020204020204" pitchFamily="34" charset="-122"/>
              </a:rPr>
              <a:t>，可以利用语言的特性，使用链式法分解则得到：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18CE2868-930C-844D-27DD-96B07B6FD2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1264" y="1970389"/>
            <a:ext cx="3449471" cy="973471"/>
          </a:xfrm>
          <a:prstGeom prst="rect">
            <a:avLst/>
          </a:prstGeom>
        </p:spPr>
      </p:pic>
      <p:sp>
        <p:nvSpPr>
          <p:cNvPr id="7" name="TextBox 6">
            <a:extLst>
              <a:ext uri="{FF2B5EF4-FFF2-40B4-BE49-F238E27FC236}">
                <a16:creationId xmlns:a16="http://schemas.microsoft.com/office/drawing/2014/main" id="{B2E83CA4-7FB8-6501-860D-D9934D2E0E5C}"/>
              </a:ext>
            </a:extLst>
          </p:cNvPr>
          <p:cNvSpPr txBox="1"/>
          <p:nvPr/>
        </p:nvSpPr>
        <p:spPr>
          <a:xfrm>
            <a:off x="455083" y="3044152"/>
            <a:ext cx="11305116" cy="1896801"/>
          </a:xfrm>
          <a:prstGeom prst="rect">
            <a:avLst/>
          </a:prstGeom>
          <a:noFill/>
        </p:spPr>
        <p:txBody>
          <a:bodyPr wrap="square">
            <a:spAutoFit/>
          </a:bodyPr>
          <a:lstStyle>
            <a:defPPr>
              <a:defRPr lang="zh-CN"/>
            </a:defPPr>
            <a:lvl1pPr algn="just">
              <a:lnSpc>
                <a:spcPct val="125000"/>
              </a:lnSpc>
              <a:spcBef>
                <a:spcPts val="1200"/>
              </a:spcBef>
              <a:defRPr sz="2400">
                <a:latin typeface="Microsoft YaHei" panose="020B0503020204020204" pitchFamily="34" charset="-122"/>
                <a:ea typeface="Microsoft YaHei" panose="020B0503020204020204" pitchFamily="34" charset="-122"/>
              </a:defRPr>
            </a:lvl1pPr>
          </a:lstStyle>
          <a:p>
            <a:pPr algn="l"/>
            <a:r>
              <a:rPr lang="zh-CN" altLang="en-US" dirty="0"/>
              <a:t>其中，词 </a:t>
            </a:r>
            <a:r>
              <a:rPr lang="en-US" dirty="0" err="1"/>
              <a:t>w</a:t>
            </a:r>
            <a:r>
              <a:rPr lang="en-US" baseline="-25000" dirty="0" err="1"/>
              <a:t>i</a:t>
            </a:r>
            <a:r>
              <a:rPr lang="en-US" baseline="-25000" dirty="0"/>
              <a:t> </a:t>
            </a:r>
            <a:r>
              <a:rPr lang="zh-CN" altLang="en-US" dirty="0"/>
              <a:t>出现的概率受它前面的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en-US" dirty="0"/>
              <a:t> </a:t>
            </a:r>
            <a:r>
              <a:rPr lang="zh-CN" altLang="en-US" dirty="0"/>
              <a:t>影响，我们将这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zh-CN" altLang="en-US" dirty="0"/>
              <a:t>称之为词 </a:t>
            </a:r>
            <a:r>
              <a:rPr lang="en-US" dirty="0" err="1"/>
              <a:t>w</a:t>
            </a:r>
            <a:r>
              <a:rPr lang="en-US" baseline="-25000" dirty="0" err="1"/>
              <a:t>i</a:t>
            </a:r>
            <a:r>
              <a:rPr lang="en-US" dirty="0"/>
              <a:t> </a:t>
            </a:r>
            <a:r>
              <a:rPr lang="zh-CN" altLang="en-US" dirty="0"/>
              <a:t>的</a:t>
            </a:r>
            <a:r>
              <a:rPr lang="zh-CN" altLang="en-US" b="1" dirty="0">
                <a:solidFill>
                  <a:srgbClr val="0070C0"/>
                </a:solidFill>
              </a:rPr>
              <a:t>历史</a:t>
            </a:r>
            <a:r>
              <a:rPr lang="zh-CN" altLang="en-US" dirty="0"/>
              <a:t>。</a:t>
            </a:r>
            <a:r>
              <a:rPr lang="zh-CN" altLang="en-US" b="0" i="0" dirty="0">
                <a:effectLst/>
                <a:latin typeface="Times New Roman" panose="02020603050405020304" pitchFamily="18" charset="0"/>
              </a:rPr>
              <a:t> 如果历史单词有 </a:t>
            </a:r>
            <a:r>
              <a:rPr lang="en-US" b="0" i="0" dirty="0" err="1">
                <a:effectLst/>
                <a:latin typeface="Times New Roman" panose="02020603050405020304" pitchFamily="18" charset="0"/>
              </a:rPr>
              <a:t>i</a:t>
            </a:r>
            <a:r>
              <a:rPr lang="en-US" b="0" i="0" dirty="0">
                <a:effectLst/>
                <a:latin typeface="Times New Roman" panose="02020603050405020304" pitchFamily="18" charset="0"/>
              </a:rPr>
              <a:t> − 1 </a:t>
            </a:r>
            <a:r>
              <a:rPr lang="zh-CN" altLang="en-US" b="0" i="0" dirty="0">
                <a:effectLst/>
                <a:latin typeface="Times New Roman" panose="02020603050405020304" pitchFamily="18" charset="0"/>
              </a:rPr>
              <a:t>个，那么可能的单词组合就有 </a:t>
            </a:r>
            <a:r>
              <a:rPr lang="en-US" altLang="zh-CN" b="0" i="0" dirty="0">
                <a:effectLst/>
                <a:latin typeface="Times New Roman" panose="02020603050405020304" pitchFamily="18" charset="0"/>
              </a:rPr>
              <a:t>|</a:t>
            </a:r>
            <a:r>
              <a:rPr lang="en-US" b="0" i="0" dirty="0">
                <a:effectLst/>
                <a:latin typeface="Times New Roman" panose="02020603050405020304" pitchFamily="18" charset="0"/>
              </a:rPr>
              <a:t>V|</a:t>
            </a:r>
            <a:r>
              <a:rPr lang="en-US" b="0" i="0" baseline="30000" dirty="0">
                <a:effectLst/>
                <a:latin typeface="Times New Roman" panose="02020603050405020304" pitchFamily="18" charset="0"/>
              </a:rPr>
              <a:t>i−1</a:t>
            </a:r>
            <a:r>
              <a:rPr lang="en-US" b="0" i="0" dirty="0">
                <a:effectLst/>
                <a:latin typeface="Times New Roman" panose="02020603050405020304" pitchFamily="18" charset="0"/>
              </a:rPr>
              <a:t> </a:t>
            </a:r>
            <a:r>
              <a:rPr lang="zh-CN" altLang="en-US" b="0" i="0" dirty="0">
                <a:effectLst/>
                <a:latin typeface="Times New Roman" panose="02020603050405020304" pitchFamily="18" charset="0"/>
              </a:rPr>
              <a:t>种。 最简单的根据语料库对 </a:t>
            </a:r>
            <a:r>
              <a:rPr lang="en-US" b="0" i="0" dirty="0">
                <a:effectLst/>
                <a:latin typeface="Times New Roman" panose="02020603050405020304" pitchFamily="18" charset="0"/>
              </a:rPr>
              <a:t>P (wi|w1w2...wi−1) </a:t>
            </a:r>
            <a:r>
              <a:rPr lang="zh-CN" altLang="en-US" b="0" i="0" dirty="0">
                <a:effectLst/>
                <a:latin typeface="Times New Roman" panose="02020603050405020304" pitchFamily="18" charset="0"/>
              </a:rPr>
              <a:t>进行估计的方法是基于词序列在语料中出现次数（也称为频次）的方法：</a:t>
            </a:r>
            <a:endParaRPr lang="en-CN" dirty="0"/>
          </a:p>
        </p:txBody>
      </p:sp>
      <p:pic>
        <p:nvPicPr>
          <p:cNvPr id="9" name="Picture 8">
            <a:extLst>
              <a:ext uri="{FF2B5EF4-FFF2-40B4-BE49-F238E27FC236}">
                <a16:creationId xmlns:a16="http://schemas.microsoft.com/office/drawing/2014/main" id="{A9EF68A6-693B-3C60-24FD-9F3A33EC6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7099" y="5283231"/>
            <a:ext cx="5257800" cy="1155700"/>
          </a:xfrm>
          <a:prstGeom prst="rect">
            <a:avLst/>
          </a:prstGeom>
        </p:spPr>
      </p:pic>
    </p:spTree>
    <p:extLst>
      <p:ext uri="{BB962C8B-B14F-4D97-AF65-F5344CB8AC3E}">
        <p14:creationId xmlns:p14="http://schemas.microsoft.com/office/powerpoint/2010/main" val="409249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随着历史单词数量增多，绝大多数的历史并不会在训练数据中出现，这也意味着 </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i</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i−1</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就很可能为 </a:t>
            </a:r>
            <a:r>
              <a:rPr lang="en-US" altLang="zh-CN" sz="2400" dirty="0">
                <a:latin typeface="Microsoft YaHei" panose="020B0503020204020204" pitchFamily="34" charset="-122"/>
                <a:ea typeface="Microsoft YaHei" panose="020B0503020204020204" pitchFamily="34" charset="-122"/>
              </a:rPr>
              <a:t>0</a:t>
            </a:r>
            <a:r>
              <a:rPr lang="zh-CN" altLang="en-US" sz="2400" dirty="0">
                <a:latin typeface="Microsoft YaHei" panose="020B0503020204020204" pitchFamily="34" charset="-122"/>
                <a:ea typeface="Microsoft YaHei" panose="020B0503020204020204" pitchFamily="34" charset="-122"/>
              </a:rPr>
              <a:t>，使得概率估计失去了意义。为了解决上述问题，可以进一步假设任意单词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i</a:t>
            </a:r>
            <a:r>
              <a:rPr lang="en-US" sz="2400" baseline="-250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出现的概率只与过去 </a:t>
            </a:r>
            <a:r>
              <a:rPr lang="en-US" sz="2400" dirty="0">
                <a:latin typeface="Microsoft YaHei" panose="020B0503020204020204" pitchFamily="34" charset="-122"/>
                <a:ea typeface="Microsoft YaHei" panose="020B0503020204020204" pitchFamily="34" charset="-122"/>
              </a:rPr>
              <a:t>n − 1 </a:t>
            </a:r>
            <a:r>
              <a:rPr lang="zh-CN" altLang="en-US" sz="2400" dirty="0">
                <a:latin typeface="Microsoft YaHei" panose="020B0503020204020204" pitchFamily="34" charset="-122"/>
                <a:ea typeface="Microsoft YaHei" panose="020B0503020204020204" pitchFamily="34" charset="-122"/>
              </a:rPr>
              <a:t>个词相关</a:t>
            </a:r>
            <a:endParaRPr lang="en-US" altLang="zh-CN" sz="24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4A99524E-5D48-7A0E-1A0E-3BEF3B96BB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350" y="2454972"/>
            <a:ext cx="7099300" cy="1155700"/>
          </a:xfrm>
          <a:prstGeom prst="rect">
            <a:avLst/>
          </a:prstGeom>
        </p:spPr>
      </p:pic>
      <p:sp>
        <p:nvSpPr>
          <p:cNvPr id="8" name="TextBox 7">
            <a:extLst>
              <a:ext uri="{FF2B5EF4-FFF2-40B4-BE49-F238E27FC236}">
                <a16:creationId xmlns:a16="http://schemas.microsoft.com/office/drawing/2014/main" id="{B17CFC29-B3A9-6C34-F012-8DC9DE9922BC}"/>
              </a:ext>
            </a:extLst>
          </p:cNvPr>
          <p:cNvSpPr txBox="1"/>
          <p:nvPr/>
        </p:nvSpPr>
        <p:spPr>
          <a:xfrm>
            <a:off x="498475" y="3857153"/>
            <a:ext cx="11261724" cy="973472"/>
          </a:xfrm>
          <a:prstGeom prst="rect">
            <a:avLst/>
          </a:prstGeom>
          <a:noFill/>
        </p:spPr>
        <p:txBody>
          <a:bodyPr wrap="square">
            <a:spAutoFit/>
          </a:bodyPr>
          <a:lstStyle/>
          <a:p>
            <a:pPr>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满足上述条件的模型被称为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元语法或</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元文法</a:t>
            </a:r>
            <a:r>
              <a:rPr lang="en-US" altLang="zh-CN" sz="2400" b="1" dirty="0">
                <a:solidFill>
                  <a:srgbClr val="0070C0"/>
                </a:solidFill>
                <a:latin typeface="Microsoft YaHei" panose="020B0503020204020204" pitchFamily="34" charset="-122"/>
                <a:ea typeface="Microsoft YaHei" panose="020B0503020204020204" pitchFamily="34" charset="-122"/>
              </a:rPr>
              <a:t>(</a:t>
            </a:r>
            <a:r>
              <a:rPr lang="en-US" sz="2400" b="1" dirty="0">
                <a:solidFill>
                  <a:srgbClr val="0070C0"/>
                </a:solidFill>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模型。其中 </a:t>
            </a:r>
            <a:r>
              <a:rPr lang="en-US" sz="2400" dirty="0">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表示 </a:t>
            </a:r>
            <a:r>
              <a:rPr lang="en-US"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个连续单词构成的单元，也被称为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元语法单元</a:t>
            </a:r>
            <a:r>
              <a:rPr lang="zh-CN" altLang="en-US"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479E8074-B1C5-698A-11E0-0D2BC3CD5C49}"/>
              </a:ext>
            </a:extLst>
          </p:cNvPr>
          <p:cNvSpPr txBox="1"/>
          <p:nvPr/>
        </p:nvSpPr>
        <p:spPr>
          <a:xfrm>
            <a:off x="498475" y="4917814"/>
            <a:ext cx="11693525" cy="511807"/>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以二元语法为例，一个词的概率只依赖于前一个词，则句子 </a:t>
            </a:r>
            <a:r>
              <a:rPr lang="en-US" sz="2400" dirty="0">
                <a:latin typeface="Microsoft YaHei" panose="020B0503020204020204" pitchFamily="34" charset="-122"/>
                <a:ea typeface="Microsoft YaHei" panose="020B0503020204020204" pitchFamily="34" charset="-122"/>
              </a:rPr>
              <a:t>S </a:t>
            </a:r>
            <a:r>
              <a:rPr lang="zh-CN" altLang="en-US" sz="2400" dirty="0">
                <a:latin typeface="Microsoft YaHei" panose="020B0503020204020204" pitchFamily="34" charset="-122"/>
                <a:ea typeface="Microsoft YaHei" panose="020B0503020204020204" pitchFamily="34" charset="-122"/>
              </a:rPr>
              <a:t>的出现概率可以表示为</a:t>
            </a:r>
            <a:r>
              <a:rPr lang="en-US" altLang="zh-CN"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pic>
        <p:nvPicPr>
          <p:cNvPr id="7" name="Picture 6">
            <a:extLst>
              <a:ext uri="{FF2B5EF4-FFF2-40B4-BE49-F238E27FC236}">
                <a16:creationId xmlns:a16="http://schemas.microsoft.com/office/drawing/2014/main" id="{3E8787CE-3460-F959-04AC-C5D27139C8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3437" y="5603403"/>
            <a:ext cx="3403600" cy="1054100"/>
          </a:xfrm>
          <a:prstGeom prst="rect">
            <a:avLst/>
          </a:prstGeom>
        </p:spPr>
      </p:pic>
    </p:spTree>
    <p:extLst>
      <p:ext uri="{BB962C8B-B14F-4D97-AF65-F5344CB8AC3E}">
        <p14:creationId xmlns:p14="http://schemas.microsoft.com/office/powerpoint/2010/main" val="1945337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尽管 </a:t>
            </a: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元语言模型能缓解句子概率为 </a:t>
            </a:r>
            <a:r>
              <a:rPr lang="en-US" altLang="zh-CN" sz="2400" dirty="0">
                <a:latin typeface="Microsoft YaHei" panose="020B0503020204020204" pitchFamily="34" charset="-122"/>
                <a:ea typeface="Microsoft YaHei" panose="020B0503020204020204" pitchFamily="34" charset="-122"/>
              </a:rPr>
              <a:t>0 </a:t>
            </a:r>
            <a:r>
              <a:rPr lang="zh-CN" altLang="en-US" sz="2400" dirty="0">
                <a:latin typeface="Microsoft YaHei" panose="020B0503020204020204" pitchFamily="34" charset="-122"/>
                <a:ea typeface="Microsoft YaHei" panose="020B0503020204020204" pitchFamily="34" charset="-122"/>
              </a:rPr>
              <a:t>的问题，但语言是由人和时代创造的，具备无穷的可能性，</a:t>
            </a:r>
            <a:r>
              <a:rPr lang="zh-CN" altLang="en-US" sz="2400" dirty="0">
                <a:solidFill>
                  <a:srgbClr val="0070C0"/>
                </a:solidFill>
                <a:latin typeface="Microsoft YaHei" panose="020B0503020204020204" pitchFamily="34" charset="-122"/>
                <a:ea typeface="Microsoft YaHei" panose="020B0503020204020204" pitchFamily="34" charset="-122"/>
              </a:rPr>
              <a:t>再庞大的训练语料也无法覆盖所有的 </a:t>
            </a:r>
            <a:r>
              <a:rPr lang="en-US" altLang="zh-CN" sz="2400" dirty="0">
                <a:solidFill>
                  <a:srgbClr val="0070C0"/>
                </a:solidFill>
                <a:latin typeface="Microsoft YaHei" panose="020B0503020204020204" pitchFamily="34" charset="-122"/>
                <a:ea typeface="Microsoft YaHei" panose="020B0503020204020204" pitchFamily="34" charset="-122"/>
              </a:rPr>
              <a:t>n-gram</a:t>
            </a:r>
            <a:r>
              <a:rPr lang="zh-CN" altLang="en-US" sz="2400" dirty="0">
                <a:latin typeface="Microsoft YaHei" panose="020B0503020204020204" pitchFamily="34" charset="-122"/>
                <a:ea typeface="Microsoft YaHei" panose="020B0503020204020204" pitchFamily="34" charset="-122"/>
              </a:rPr>
              <a:t>，而训练语料中的零频率并不代表零概率。因此，需要使用平滑技术（</a:t>
            </a:r>
            <a:r>
              <a:rPr lang="en-US" altLang="zh-CN" sz="2400" dirty="0">
                <a:latin typeface="Microsoft YaHei" panose="020B0503020204020204" pitchFamily="34" charset="-122"/>
                <a:ea typeface="Microsoft YaHei" panose="020B0503020204020204" pitchFamily="34" charset="-122"/>
              </a:rPr>
              <a:t>Smoothing</a:t>
            </a:r>
            <a:r>
              <a:rPr lang="zh-CN" altLang="en-US" sz="2400" dirty="0">
                <a:latin typeface="Microsoft YaHei" panose="020B0503020204020204" pitchFamily="34" charset="-122"/>
                <a:ea typeface="Microsoft YaHei" panose="020B0503020204020204" pitchFamily="34" charset="-122"/>
              </a:rPr>
              <a:t>）来解决这一问题</a:t>
            </a:r>
            <a:endParaRPr lang="en-US" altLang="zh-CN" sz="2400" dirty="0">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F692C93A-67C0-DE20-0CA7-6445E1B727AD}"/>
              </a:ext>
            </a:extLst>
          </p:cNvPr>
          <p:cNvSpPr txBox="1"/>
          <p:nvPr/>
        </p:nvSpPr>
        <p:spPr>
          <a:xfrm>
            <a:off x="386995" y="2711432"/>
            <a:ext cx="11427180" cy="1435136"/>
          </a:xfrm>
          <a:prstGeom prst="rect">
            <a:avLst/>
          </a:prstGeom>
          <a:noFill/>
        </p:spPr>
        <p:txBody>
          <a:bodyPr wrap="square">
            <a:spAutoFit/>
          </a:bodyPr>
          <a:lstStyle/>
          <a:p>
            <a:pPr algn="just">
              <a:lnSpc>
                <a:spcPct val="125000"/>
              </a:lnSpc>
              <a:spcBef>
                <a:spcPts val="0"/>
              </a:spcBef>
            </a:pPr>
            <a:r>
              <a:rPr lang="zh-CN" altLang="en-US" sz="2400" b="1" dirty="0">
                <a:solidFill>
                  <a:srgbClr val="0070C0"/>
                </a:solidFill>
                <a:latin typeface="Microsoft YaHei" panose="020B0503020204020204" pitchFamily="34" charset="-122"/>
                <a:ea typeface="Microsoft YaHei" panose="020B0503020204020204" pitchFamily="34" charset="-122"/>
              </a:rPr>
              <a:t>平滑</a:t>
            </a:r>
            <a:r>
              <a:rPr lang="zh-CN" altLang="en-US" sz="2400" dirty="0">
                <a:latin typeface="Microsoft YaHei" panose="020B0503020204020204" pitchFamily="34" charset="-122"/>
                <a:ea typeface="Microsoft YaHei" panose="020B0503020204020204" pitchFamily="34" charset="-122"/>
              </a:rPr>
              <a:t>是指为了产生更合理的概率，对最大似然估计进行调整的一类方法，也称为数据平滑（</a:t>
            </a:r>
            <a:r>
              <a:rPr lang="en-US" sz="2400" dirty="0">
                <a:latin typeface="Microsoft YaHei" panose="020B0503020204020204" pitchFamily="34" charset="-122"/>
                <a:ea typeface="Microsoft YaHei" panose="020B0503020204020204" pitchFamily="34" charset="-122"/>
              </a:rPr>
              <a:t>Data Smoothing）。</a:t>
            </a:r>
            <a:r>
              <a:rPr lang="zh-CN" altLang="en-US" sz="2400" dirty="0">
                <a:solidFill>
                  <a:srgbClr val="0070C0"/>
                </a:solidFill>
                <a:latin typeface="Microsoft YaHei" panose="020B0503020204020204" pitchFamily="34" charset="-122"/>
                <a:ea typeface="Microsoft YaHei" panose="020B0503020204020204" pitchFamily="34" charset="-122"/>
              </a:rPr>
              <a:t>平滑处理的基本思想是</a:t>
            </a:r>
            <a:r>
              <a:rPr lang="zh-CN" altLang="en-US" sz="2400" u="sng" dirty="0">
                <a:latin typeface="Microsoft YaHei" panose="020B0503020204020204" pitchFamily="34" charset="-122"/>
                <a:ea typeface="Microsoft YaHei" panose="020B0503020204020204" pitchFamily="34" charset="-122"/>
              </a:rPr>
              <a:t>提高低概率</a:t>
            </a:r>
            <a:r>
              <a:rPr lang="zh-CN" altLang="en-US" sz="2400" dirty="0">
                <a:latin typeface="Microsoft YaHei" panose="020B0503020204020204" pitchFamily="34" charset="-122"/>
                <a:ea typeface="Microsoft YaHei" panose="020B0503020204020204" pitchFamily="34" charset="-122"/>
              </a:rPr>
              <a:t>，</a:t>
            </a:r>
            <a:r>
              <a:rPr lang="zh-CN" altLang="en-US" sz="2400" u="sng" dirty="0">
                <a:latin typeface="Microsoft YaHei" panose="020B0503020204020204" pitchFamily="34" charset="-122"/>
                <a:ea typeface="Microsoft YaHei" panose="020B0503020204020204" pitchFamily="34" charset="-122"/>
              </a:rPr>
              <a:t>降低高概率</a:t>
            </a:r>
            <a:r>
              <a:rPr lang="zh-CN" altLang="en-US" sz="2400" dirty="0">
                <a:latin typeface="Microsoft YaHei" panose="020B0503020204020204" pitchFamily="34" charset="-122"/>
                <a:ea typeface="Microsoft YaHei" panose="020B0503020204020204" pitchFamily="34" charset="-122"/>
              </a:rPr>
              <a:t>，使整体的概率分布趋于均匀。</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81154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84565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元语言模型的</a:t>
            </a:r>
            <a:r>
              <a:rPr lang="zh-CN" altLang="en-CN" sz="2400" b="1" dirty="0">
                <a:solidFill>
                  <a:schemeClr val="bg1"/>
                </a:solidFill>
                <a:latin typeface="微软雅黑" panose="020B0503020204020204" pitchFamily="34" charset="-122"/>
                <a:ea typeface="微软雅黑" panose="020B0503020204020204" pitchFamily="34" charset="-122"/>
              </a:rPr>
              <a:t>缺点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974567"/>
          </a:xfrm>
          <a:prstGeom prst="rect">
            <a:avLst/>
          </a:prstGeom>
          <a:noFill/>
        </p:spPr>
        <p:txBody>
          <a:bodyPr wrap="square">
            <a:spAutoFit/>
          </a:bodyPr>
          <a:lstStyle/>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元语言模型从整体上来看与训练语料规模和模型的阶数有较大的关系，不同的平滑算法在不同情况下的表现有较大的差距。</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平滑算法虽然较好解决了零概率问题，但是基于稀疏表示的</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元语言模型仍然有</a:t>
            </a:r>
            <a:r>
              <a:rPr lang="zh-CN" altLang="en-US" sz="2400" b="1" dirty="0">
                <a:solidFill>
                  <a:srgbClr val="0070C0"/>
                </a:solidFill>
                <a:latin typeface="Microsoft YaHei" panose="020B0503020204020204" pitchFamily="34" charset="-122"/>
                <a:ea typeface="Microsoft YaHei" panose="020B0503020204020204" pitchFamily="34" charset="-122"/>
              </a:rPr>
              <a:t>三个较为明显的缺点</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）无法建模长度超过</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的上下文；</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）依赖人工设计规则的平滑技术；</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）当</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增大时，数据的稀疏性随之增大，模型的参数量更是指数级增加，并且模型受到数据稀疏问题的影响，其参数难以被准确学习。</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此外，</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元文法中单词的</a:t>
            </a:r>
            <a:r>
              <a:rPr lang="zh-CN" altLang="en-US" sz="2400" b="1" dirty="0">
                <a:latin typeface="Microsoft YaHei" panose="020B0503020204020204" pitchFamily="34" charset="-122"/>
                <a:ea typeface="Microsoft YaHei" panose="020B0503020204020204" pitchFamily="34" charset="-122"/>
              </a:rPr>
              <a:t>离散表示也忽略了单词之间的相似性</a:t>
            </a:r>
            <a:endParaRPr lang="en-US" altLang="zh-CN" sz="24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906096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神经语言模型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666790"/>
          </a:xfrm>
          <a:prstGeom prst="rect">
            <a:avLst/>
          </a:prstGeom>
          <a:noFill/>
        </p:spPr>
        <p:txBody>
          <a:bodyPr wrap="square">
            <a:spAutoFit/>
          </a:bodyPr>
          <a:lstStyle/>
          <a:p>
            <a:pPr algn="just">
              <a:lnSpc>
                <a:spcPct val="125000"/>
              </a:lnSpc>
              <a:spcBef>
                <a:spcPts val="1200"/>
              </a:spcBef>
            </a:pPr>
            <a:r>
              <a:rPr lang="en-US" altLang="zh-CN" sz="2400" dirty="0" err="1">
                <a:latin typeface="Microsoft YaHei" panose="020B0503020204020204" pitchFamily="34" charset="-122"/>
                <a:ea typeface="Microsoft YaHei" panose="020B0503020204020204" pitchFamily="34" charset="-122"/>
              </a:rPr>
              <a:t>Bengio</a:t>
            </a:r>
            <a:r>
              <a:rPr lang="zh-CN" altLang="en-US" sz="2400" dirty="0">
                <a:latin typeface="Microsoft YaHei" panose="020B0503020204020204" pitchFamily="34" charset="-122"/>
                <a:ea typeface="Microsoft YaHei" panose="020B0503020204020204" pitchFamily="34" charset="-122"/>
              </a:rPr>
              <a:t>等人在</a:t>
            </a:r>
            <a:r>
              <a:rPr lang="en-US" altLang="zh-CN" sz="2400" dirty="0">
                <a:latin typeface="Microsoft YaHei" panose="020B0503020204020204" pitchFamily="34" charset="-122"/>
                <a:ea typeface="Microsoft YaHei" panose="020B0503020204020204" pitchFamily="34" charset="-122"/>
              </a:rPr>
              <a:t>2000</a:t>
            </a:r>
            <a:r>
              <a:rPr lang="zh-CN" altLang="en-US" sz="2400" dirty="0">
                <a:latin typeface="Microsoft YaHei" panose="020B0503020204020204" pitchFamily="34" charset="-122"/>
                <a:ea typeface="Microsoft YaHei" panose="020B0503020204020204" pitchFamily="34" charset="-122"/>
              </a:rPr>
              <a:t>年提出了使用前馈神经网络对                           进行估计的语言模型。</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词的独热编码被映射为一个低维稠密的实数向量，称为</a:t>
            </a:r>
            <a:r>
              <a:rPr lang="zh-CN" altLang="en-US" sz="2400" b="1" dirty="0">
                <a:solidFill>
                  <a:srgbClr val="0070C0"/>
                </a:solidFill>
                <a:latin typeface="Microsoft YaHei" panose="020B0503020204020204" pitchFamily="34" charset="-122"/>
                <a:ea typeface="Microsoft YaHei" panose="020B0503020204020204" pitchFamily="34" charset="-122"/>
              </a:rPr>
              <a:t>词向量（</a:t>
            </a:r>
            <a:r>
              <a:rPr lang="en-US" altLang="zh-CN" sz="2400" b="1" dirty="0">
                <a:solidFill>
                  <a:srgbClr val="0070C0"/>
                </a:solidFill>
                <a:latin typeface="Microsoft YaHei" panose="020B0503020204020204" pitchFamily="34" charset="-122"/>
                <a:ea typeface="Microsoft YaHei" panose="020B0503020204020204" pitchFamily="34" charset="-122"/>
              </a:rPr>
              <a:t>Word Embedding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循环神经网络、卷积神经网络、端到端记忆网络等神经网络方法都成功应用于语言模型建模。</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相较于</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元语言模型，神经网络方法可以在一定程度上避免数据稀疏问题，有些模型还可以避免对历史长度的限制，从而更好建模长距离依赖关系。这类方法通常称为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神经语言模型（</a:t>
            </a:r>
            <a:r>
              <a:rPr lang="en-US" altLang="zh-CN" sz="2400" b="1" dirty="0">
                <a:solidFill>
                  <a:srgbClr val="0070C0"/>
                </a:solidFill>
                <a:latin typeface="Microsoft YaHei" panose="020B0503020204020204" pitchFamily="34" charset="-122"/>
                <a:ea typeface="Microsoft YaHei" panose="020B0503020204020204" pitchFamily="34" charset="-122"/>
              </a:rPr>
              <a:t>Neural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NLM</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b="1"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0DE690AF-102D-0DC6-8213-B465F85A770A}"/>
              </a:ext>
            </a:extLst>
          </p:cNvPr>
          <p:cNvPicPr>
            <a:picLocks noChangeAspect="1"/>
          </p:cNvPicPr>
          <p:nvPr/>
        </p:nvPicPr>
        <p:blipFill rotWithShape="1">
          <a:blip r:embed="rId3">
            <a:extLst>
              <a:ext uri="{28A0092B-C50C-407E-A947-70E740481C1C}">
                <a14:useLocalDpi xmlns:a14="http://schemas.microsoft.com/office/drawing/2010/main" val="0"/>
              </a:ext>
            </a:extLst>
          </a:blip>
          <a:srcRect l="39751" t="61948" r="33034" b="-233"/>
          <a:stretch/>
        </p:blipFill>
        <p:spPr>
          <a:xfrm>
            <a:off x="7447936" y="1066081"/>
            <a:ext cx="1932040" cy="442452"/>
          </a:xfrm>
          <a:prstGeom prst="rect">
            <a:avLst/>
          </a:prstGeom>
        </p:spPr>
      </p:pic>
    </p:spTree>
    <p:extLst>
      <p:ext uri="{BB962C8B-B14F-4D97-AF65-F5344CB8AC3E}">
        <p14:creationId xmlns:p14="http://schemas.microsoft.com/office/powerpoint/2010/main" val="834168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149204D-E3DE-76A2-1B89-9C4EBE3867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5819775"/>
            <a:ext cx="4419600" cy="901700"/>
          </a:xfrm>
          <a:prstGeom prst="rect">
            <a:avLst/>
          </a:prstGeom>
        </p:spPr>
      </p:pic>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神经语言模型</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循环</a:t>
            </a:r>
            <a:r>
              <a:rPr lang="zh-CN" altLang="en-CN" sz="2400" b="1" dirty="0">
                <a:solidFill>
                  <a:schemeClr val="bg1"/>
                </a:solidFill>
                <a:latin typeface="微软雅黑" panose="020B0503020204020204" pitchFamily="34" charset="-122"/>
                <a:ea typeface="微软雅黑" panose="020B0503020204020204" pitchFamily="34" charset="-122"/>
              </a:rPr>
              <a:t>神经</a:t>
            </a:r>
            <a:r>
              <a:rPr lang="zh-CN" altLang="en-US" sz="2400" b="1" dirty="0">
                <a:solidFill>
                  <a:schemeClr val="bg1"/>
                </a:solidFill>
                <a:latin typeface="微软雅黑" panose="020B0503020204020204" pitchFamily="34" charset="-122"/>
                <a:ea typeface="微软雅黑" panose="020B0503020204020204" pitchFamily="34" charset="-122"/>
              </a:rPr>
              <a:t>网络</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525657"/>
          </a:xfrm>
          <a:prstGeom prst="rect">
            <a:avLst/>
          </a:prstGeom>
          <a:noFill/>
        </p:spPr>
        <p:txBody>
          <a:bodyPr wrap="square">
            <a:spAutoFit/>
          </a:bodyPr>
          <a:lstStyle/>
          <a:p>
            <a:pPr>
              <a:lnSpc>
                <a:spcPct val="130000"/>
              </a:lnSpc>
            </a:pPr>
            <a:r>
              <a:rPr lang="zh-CN" altLang="en-US" sz="2400" dirty="0">
                <a:latin typeface="Microsoft YaHei" panose="020B0503020204020204" pitchFamily="34" charset="-122"/>
                <a:ea typeface="Microsoft YaHei" panose="020B0503020204020204" pitchFamily="34" charset="-122"/>
              </a:rPr>
              <a:t>循环神经网络语言模型由三部分组成：输入层、隐藏层和输出层</a:t>
            </a:r>
            <a:endParaRPr lang="en-CN" sz="24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1F393387-BC23-F37B-B7EB-6AF53E8F09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439" y="1767220"/>
            <a:ext cx="6647120" cy="3323560"/>
          </a:xfrm>
          <a:prstGeom prst="rect">
            <a:avLst/>
          </a:prstGeom>
        </p:spPr>
      </p:pic>
      <p:pic>
        <p:nvPicPr>
          <p:cNvPr id="7" name="Picture 6">
            <a:extLst>
              <a:ext uri="{FF2B5EF4-FFF2-40B4-BE49-F238E27FC236}">
                <a16:creationId xmlns:a16="http://schemas.microsoft.com/office/drawing/2014/main" id="{7B1FBE21-32F0-6A5D-63E8-5843754CE4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9139" y="5288594"/>
            <a:ext cx="2451100" cy="558800"/>
          </a:xfrm>
          <a:prstGeom prst="rect">
            <a:avLst/>
          </a:prstGeom>
        </p:spPr>
      </p:pic>
      <p:pic>
        <p:nvPicPr>
          <p:cNvPr id="12" name="Picture 11">
            <a:extLst>
              <a:ext uri="{FF2B5EF4-FFF2-40B4-BE49-F238E27FC236}">
                <a16:creationId xmlns:a16="http://schemas.microsoft.com/office/drawing/2014/main" id="{094ED4A1-1003-AA16-4805-52EAE3ADD45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48997" y="5077935"/>
            <a:ext cx="4622800" cy="952500"/>
          </a:xfrm>
          <a:prstGeom prst="rect">
            <a:avLst/>
          </a:prstGeom>
        </p:spPr>
      </p:pic>
    </p:spTree>
    <p:extLst>
      <p:ext uri="{BB962C8B-B14F-4D97-AF65-F5344CB8AC3E}">
        <p14:creationId xmlns:p14="http://schemas.microsoft.com/office/powerpoint/2010/main" val="3200452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CF57A5-3791-B0AF-D1DB-762D33C48294}"/>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pic>
        <p:nvPicPr>
          <p:cNvPr id="4" name="图片 3">
            <a:extLst>
              <a:ext uri="{FF2B5EF4-FFF2-40B4-BE49-F238E27FC236}">
                <a16:creationId xmlns:a16="http://schemas.microsoft.com/office/drawing/2014/main" id="{92A4AB8B-6545-2DAC-43B1-8FDA7E4EDC14}"/>
              </a:ext>
            </a:extLst>
          </p:cNvPr>
          <p:cNvPicPr>
            <a:picLocks noChangeAspect="1"/>
          </p:cNvPicPr>
          <p:nvPr/>
        </p:nvPicPr>
        <p:blipFill rotWithShape="1">
          <a:blip r:embed="rId2">
            <a:extLst>
              <a:ext uri="{28A0092B-C50C-407E-A947-70E740481C1C}">
                <a14:useLocalDpi xmlns:a14="http://schemas.microsoft.com/office/drawing/2010/main" val="0"/>
              </a:ext>
            </a:extLst>
          </a:blip>
          <a:srcRect l="8814" t="15000" r="6761" b="36875"/>
          <a:stretch/>
        </p:blipFill>
        <p:spPr>
          <a:xfrm>
            <a:off x="7310437" y="762356"/>
            <a:ext cx="4162425" cy="4675140"/>
          </a:xfrm>
          <a:prstGeom prst="rect">
            <a:avLst/>
          </a:prstGeom>
        </p:spPr>
      </p:pic>
      <p:sp>
        <p:nvSpPr>
          <p:cNvPr id="6" name="灯片编号占位符 1">
            <a:extLst>
              <a:ext uri="{FF2B5EF4-FFF2-40B4-BE49-F238E27FC236}">
                <a16:creationId xmlns:a16="http://schemas.microsoft.com/office/drawing/2014/main" id="{6D849FC2-6F72-71CB-D050-CFC616398956}"/>
              </a:ext>
            </a:extLst>
          </p:cNvPr>
          <p:cNvSpPr txBox="1">
            <a:spLocks/>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zh-CN"/>
            </a:defPPr>
            <a:lvl1pPr algn="r" rtl="0" fontAlgn="base">
              <a:spcBef>
                <a:spcPct val="0"/>
              </a:spcBef>
              <a:spcAft>
                <a:spcPct val="0"/>
              </a:spcAft>
              <a:buFont typeface="Arial" panose="020B0604020202020204" pitchFamily="34" charset="0"/>
              <a:buNone/>
              <a:defRPr sz="1200" kern="1200">
                <a:solidFill>
                  <a:srgbClr val="898989"/>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fld id="{465717F2-DE62-A445-9F03-50055757659A}" type="slidenum">
              <a:rPr lang="zh-CN" altLang="en-US" smtClean="0"/>
              <a:pPr/>
              <a:t>2</a:t>
            </a:fld>
            <a:endParaRPr lang="zh-CN" altLang="en-US"/>
          </a:p>
        </p:txBody>
      </p:sp>
      <p:sp>
        <p:nvSpPr>
          <p:cNvPr id="8" name="object 4">
            <a:extLst>
              <a:ext uri="{FF2B5EF4-FFF2-40B4-BE49-F238E27FC236}">
                <a16:creationId xmlns:a16="http://schemas.microsoft.com/office/drawing/2014/main" id="{C95BB3A6-4E7E-127F-43A2-CC43AB82785A}"/>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9" name="图片 8">
            <a:extLst>
              <a:ext uri="{FF2B5EF4-FFF2-40B4-BE49-F238E27FC236}">
                <a16:creationId xmlns:a16="http://schemas.microsoft.com/office/drawing/2014/main" id="{8B51C11C-F4CD-ED3B-03AC-9A65B3A25CA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2576C47E-006B-30E4-FBF2-BB1999C7BC04}"/>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D877AFD3-7625-F134-3D9D-5CEE0C8C5AE0}"/>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1D902354-366A-415C-3570-2041FFA9CC10}"/>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B28D8629-FB74-E40A-04B0-79AC4B5E8120}"/>
              </a:ext>
            </a:extLst>
          </p:cNvPr>
          <p:cNvPicPr>
            <a:picLocks noChangeAspect="1"/>
          </p:cNvPicPr>
          <p:nvPr/>
        </p:nvPicPr>
        <p:blipFill rotWithShape="1">
          <a:blip r:embed="rId5">
            <a:duotone>
              <a:schemeClr val="accent1">
                <a:shade val="45000"/>
                <a:satMod val="135000"/>
              </a:schemeClr>
              <a:prstClr val="white"/>
            </a:duotone>
            <a:alphaModFix amt="34000"/>
            <a:extLst>
              <a:ext uri="{BEBA8EAE-BF5A-486C-A8C5-ECC9F3942E4B}">
                <a14:imgProps xmlns:a14="http://schemas.microsoft.com/office/drawing/2010/main">
                  <a14:imgLayer r:embed="rId6">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9" name="TextBox 12">
            <a:extLst>
              <a:ext uri="{FF2B5EF4-FFF2-40B4-BE49-F238E27FC236}">
                <a16:creationId xmlns:a16="http://schemas.microsoft.com/office/drawing/2014/main" id="{08C11005-D09E-9420-6F9A-BDB23DA880B4}"/>
              </a:ext>
            </a:extLst>
          </p:cNvPr>
          <p:cNvSpPr txBox="1"/>
          <p:nvPr/>
        </p:nvSpPr>
        <p:spPr>
          <a:xfrm>
            <a:off x="473868" y="1129874"/>
            <a:ext cx="11195049" cy="3743461"/>
          </a:xfrm>
          <a:prstGeom prst="rect">
            <a:avLst/>
          </a:prstGeom>
          <a:noFill/>
        </p:spPr>
        <p:txBody>
          <a:bodyPr wrap="square">
            <a:spAutoFit/>
          </a:bodyPr>
          <a:lstStyle/>
          <a:p>
            <a:pPr algn="just">
              <a:lnSpc>
                <a:spcPct val="125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课程信息：</a:t>
            </a: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a:p>
            <a:pPr algn="just">
              <a:lnSpc>
                <a:spcPct val="125000"/>
              </a:lnSpc>
            </a:pPr>
            <a:r>
              <a:rPr lang="en-US" altLang="zh-CN" sz="2400" b="1" dirty="0">
                <a:effectLst/>
                <a:latin typeface="Microsoft YaHei" panose="020B0503020204020204" pitchFamily="34" charset="-122"/>
                <a:ea typeface="Microsoft YaHei" panose="020B0503020204020204" pitchFamily="34" charset="-122"/>
              </a:rPr>
              <a:t>2023</a:t>
            </a:r>
            <a:r>
              <a:rPr lang="zh-CN" altLang="en-US" sz="2400" b="1" dirty="0">
                <a:effectLst/>
                <a:latin typeface="Microsoft YaHei" panose="020B0503020204020204" pitchFamily="34" charset="-122"/>
                <a:ea typeface="Microsoft YaHei" panose="020B0503020204020204" pitchFamily="34" charset="-122"/>
              </a:rPr>
              <a:t>级本科</a:t>
            </a:r>
            <a:r>
              <a:rPr lang="en-US" altLang="zh-CN" sz="2400" b="1" dirty="0">
                <a:effectLst/>
                <a:latin typeface="Microsoft YaHei" panose="020B0503020204020204" pitchFamily="34" charset="-122"/>
                <a:ea typeface="Microsoft YaHei" panose="020B0503020204020204" pitchFamily="34" charset="-122"/>
              </a:rPr>
              <a:t>《</a:t>
            </a:r>
            <a:r>
              <a:rPr lang="zh-CN" altLang="en-US" sz="2400" b="1" dirty="0">
                <a:effectLst/>
                <a:latin typeface="Microsoft YaHei" panose="020B0503020204020204" pitchFamily="34" charset="-122"/>
                <a:ea typeface="Microsoft YaHei" panose="020B0503020204020204" pitchFamily="34" charset="-122"/>
              </a:rPr>
              <a:t>自然语言理解与处理</a:t>
            </a:r>
            <a:r>
              <a:rPr lang="en-US" altLang="zh-CN" sz="2400" b="1" dirty="0">
                <a:effectLst/>
                <a:latin typeface="Microsoft YaHei" panose="020B0503020204020204" pitchFamily="34" charset="-122"/>
                <a:ea typeface="Microsoft YaHei" panose="020B0503020204020204" pitchFamily="34" charset="-122"/>
              </a:rPr>
              <a:t>》 </a:t>
            </a:r>
          </a:p>
          <a:p>
            <a:pPr algn="just">
              <a:lnSpc>
                <a:spcPct val="125000"/>
              </a:lnSpc>
            </a:pPr>
            <a:r>
              <a:rPr lang="zh-CN" altLang="en-US" sz="2400" b="1" dirty="0">
                <a:effectLst/>
                <a:latin typeface="Microsoft YaHei" panose="020B0503020204020204" pitchFamily="34" charset="-122"/>
                <a:ea typeface="Microsoft YaHei" panose="020B0503020204020204" pitchFamily="34" charset="-122"/>
              </a:rPr>
              <a:t>学分：</a:t>
            </a:r>
            <a:r>
              <a:rPr lang="en-US" altLang="zh-CN" sz="2400" b="1" dirty="0">
                <a:effectLst/>
                <a:latin typeface="Microsoft YaHei" panose="020B0503020204020204" pitchFamily="34" charset="-122"/>
                <a:ea typeface="Microsoft YaHei" panose="020B0503020204020204" pitchFamily="34" charset="-122"/>
              </a:rPr>
              <a:t>2</a:t>
            </a:r>
          </a:p>
          <a:p>
            <a:pPr algn="just">
              <a:lnSpc>
                <a:spcPct val="125000"/>
              </a:lnSpc>
            </a:pPr>
            <a:r>
              <a:rPr lang="zh-CN" altLang="en-US" sz="2400" b="1" dirty="0">
                <a:latin typeface="Microsoft YaHei" panose="020B0503020204020204" pitchFamily="34" charset="-122"/>
                <a:ea typeface="Microsoft YaHei" panose="020B0503020204020204" pitchFamily="34" charset="-122"/>
              </a:rPr>
              <a:t>理论课时：</a:t>
            </a:r>
            <a:r>
              <a:rPr lang="en-US" altLang="zh-CN" sz="2400" b="1" dirty="0">
                <a:latin typeface="Microsoft YaHei" panose="020B0503020204020204" pitchFamily="34" charset="-122"/>
                <a:ea typeface="Microsoft YaHei" panose="020B0503020204020204" pitchFamily="34" charset="-122"/>
              </a:rPr>
              <a:t>26</a:t>
            </a:r>
          </a:p>
          <a:p>
            <a:pPr algn="just">
              <a:lnSpc>
                <a:spcPct val="125000"/>
              </a:lnSpc>
            </a:pPr>
            <a:r>
              <a:rPr lang="zh-CN" altLang="en-US" sz="2400" b="1" dirty="0">
                <a:latin typeface="Microsoft YaHei" panose="020B0503020204020204" pitchFamily="34" charset="-122"/>
                <a:ea typeface="Microsoft YaHei" panose="020B0503020204020204" pitchFamily="34" charset="-122"/>
              </a:rPr>
              <a:t>上机课时：</a:t>
            </a:r>
            <a:r>
              <a:rPr lang="en-US" altLang="zh-CN" sz="2400" b="1" dirty="0">
                <a:latin typeface="Microsoft YaHei" panose="020B0503020204020204" pitchFamily="34" charset="-122"/>
                <a:ea typeface="Microsoft YaHei" panose="020B0503020204020204" pitchFamily="34" charset="-122"/>
              </a:rPr>
              <a:t>6</a:t>
            </a:r>
          </a:p>
          <a:p>
            <a:pPr algn="just">
              <a:lnSpc>
                <a:spcPct val="125000"/>
              </a:lnSpc>
            </a:pPr>
            <a:r>
              <a:rPr lang="zh-CN" altLang="en-US" sz="2400" b="1" dirty="0">
                <a:effectLst/>
                <a:latin typeface="Microsoft YaHei" panose="020B0503020204020204" pitchFamily="34" charset="-122"/>
                <a:ea typeface="Microsoft YaHei" panose="020B0503020204020204" pitchFamily="34" charset="-122"/>
              </a:rPr>
              <a:t>教师：王铮，计算机楼</a:t>
            </a:r>
            <a:r>
              <a:rPr lang="en-US" altLang="zh-CN" sz="2400" b="1" dirty="0">
                <a:effectLst/>
                <a:latin typeface="Microsoft YaHei" panose="020B0503020204020204" pitchFamily="34" charset="-122"/>
                <a:ea typeface="Microsoft YaHei" panose="020B0503020204020204" pitchFamily="34" charset="-122"/>
              </a:rPr>
              <a:t>B314</a:t>
            </a:r>
          </a:p>
          <a:p>
            <a:pPr algn="just">
              <a:lnSpc>
                <a:spcPct val="125000"/>
              </a:lnSpc>
            </a:pPr>
            <a:r>
              <a:rPr lang="zh-CN" altLang="en-US" sz="2400" b="1" dirty="0">
                <a:latin typeface="Microsoft YaHei" panose="020B0503020204020204" pitchFamily="34" charset="-122"/>
                <a:ea typeface="Microsoft YaHei" panose="020B0503020204020204" pitchFamily="34" charset="-122"/>
              </a:rPr>
              <a:t>助教：黄堃，计算机楼</a:t>
            </a:r>
            <a:r>
              <a:rPr lang="en-US" altLang="zh-CN" sz="2400" b="1" dirty="0">
                <a:latin typeface="Microsoft YaHei" panose="020B0503020204020204" pitchFamily="34" charset="-122"/>
                <a:ea typeface="Microsoft YaHei" panose="020B0503020204020204" pitchFamily="34" charset="-122"/>
              </a:rPr>
              <a:t>B318</a:t>
            </a:r>
          </a:p>
          <a:p>
            <a:pPr algn="just">
              <a:lnSpc>
                <a:spcPct val="125000"/>
              </a:lnSpc>
            </a:pPr>
            <a:r>
              <a:rPr lang="zh-CN" altLang="en-US" sz="2400" b="1" dirty="0">
                <a:effectLst/>
                <a:latin typeface="Microsoft YaHei" panose="020B0503020204020204" pitchFamily="34" charset="-122"/>
                <a:ea typeface="Microsoft YaHei" panose="020B0503020204020204" pitchFamily="34" charset="-122"/>
              </a:rPr>
              <a:t>教材：</a:t>
            </a:r>
            <a:r>
              <a:rPr lang="en-US" altLang="zh-CN" sz="2400" b="1" dirty="0">
                <a:effectLst/>
                <a:latin typeface="Microsoft YaHei" panose="020B0503020204020204" pitchFamily="34" charset="-122"/>
                <a:ea typeface="Microsoft YaHei" panose="020B0503020204020204" pitchFamily="34" charset="-122"/>
              </a:rPr>
              <a:t>《</a:t>
            </a:r>
            <a:r>
              <a:rPr lang="zh-CN" altLang="en-US" sz="2400" b="1" dirty="0">
                <a:effectLst/>
                <a:latin typeface="Microsoft YaHei" panose="020B0503020204020204" pitchFamily="34" charset="-122"/>
                <a:ea typeface="Microsoft YaHei" panose="020B0503020204020204" pitchFamily="34" charset="-122"/>
              </a:rPr>
              <a:t>大规模语言模型</a:t>
            </a:r>
            <a:r>
              <a:rPr lang="en-US" altLang="zh-CN" sz="2400" b="1" dirty="0">
                <a:effectLst/>
                <a:latin typeface="Microsoft YaHei" panose="020B0503020204020204" pitchFamily="34" charset="-122"/>
                <a:ea typeface="Microsoft YaHei" panose="020B0503020204020204" pitchFamily="34" charset="-122"/>
              </a:rPr>
              <a:t>——</a:t>
            </a:r>
            <a:r>
              <a:rPr lang="zh-CN" altLang="en-US" sz="2400" b="1" dirty="0">
                <a:effectLst/>
                <a:latin typeface="Microsoft YaHei" panose="020B0503020204020204" pitchFamily="34" charset="-122"/>
                <a:ea typeface="Microsoft YaHei" panose="020B0503020204020204" pitchFamily="34" charset="-122"/>
              </a:rPr>
              <a:t>从理论到实践</a:t>
            </a:r>
            <a:r>
              <a:rPr lang="en-US" altLang="zh-CN" sz="2400" b="1" dirty="0">
                <a:effectLst/>
                <a:latin typeface="Microsoft YaHei" panose="020B0503020204020204" pitchFamily="34" charset="-122"/>
                <a:ea typeface="Microsoft YaHei" panose="020B0503020204020204" pitchFamily="34" charset="-122"/>
              </a:rPr>
              <a:t>》</a:t>
            </a:r>
            <a:endParaRPr lang="zh-CN" altLang="en-US"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24388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语言模型是典型自监督学习任务</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3714222"/>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深度神经网络训练需要采用有监督方法，使用标注数据进行训练，因此，语言模型的训练过程也不可避免需要构造训练语料。</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但是由于训练目标可以通过无标注文本直接获得，从而使得模型的训练仅需要大规模无标注文本即可。语言模型也成为了典型的</a:t>
            </a:r>
            <a:r>
              <a:rPr lang="zh-CN" altLang="en-US" sz="2400" b="1" dirty="0">
                <a:solidFill>
                  <a:srgbClr val="0070C0"/>
                </a:solidFill>
                <a:latin typeface="Microsoft YaHei" panose="020B0503020204020204" pitchFamily="34" charset="-122"/>
                <a:ea typeface="Microsoft YaHei" panose="020B0503020204020204" pitchFamily="34" charset="-122"/>
              </a:rPr>
              <a:t>自监督学习（</a:t>
            </a:r>
            <a:r>
              <a:rPr lang="en-US" altLang="zh-CN" sz="2400" b="1" dirty="0">
                <a:solidFill>
                  <a:srgbClr val="0070C0"/>
                </a:solidFill>
                <a:latin typeface="Microsoft YaHei" panose="020B0503020204020204" pitchFamily="34" charset="-122"/>
                <a:ea typeface="Microsoft YaHei" panose="020B0503020204020204" pitchFamily="34" charset="-122"/>
              </a:rPr>
              <a:t>Self-supervised Learning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任务。</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互联网的发展，使得大规模文本非常容易获取，因此训练超大规模的基于神经网络的语言模型也成为了可能。</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010719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21</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966051"/>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以</a:t>
            </a:r>
            <a:r>
              <a:rPr lang="en-US" altLang="zh-CN" sz="2400" dirty="0" err="1">
                <a:latin typeface="Microsoft YaHei" panose="020B0503020204020204" pitchFamily="34" charset="-122"/>
                <a:ea typeface="Microsoft YaHei" panose="020B0503020204020204" pitchFamily="34" charset="-122"/>
              </a:rPr>
              <a:t>ELMo</a:t>
            </a:r>
            <a:r>
              <a:rPr lang="zh-CN" altLang="en-US" sz="2400" dirty="0">
                <a:latin typeface="Microsoft YaHei" panose="020B0503020204020204" pitchFamily="34" charset="-122"/>
                <a:ea typeface="Microsoft YaHei" panose="020B0503020204020204" pitchFamily="34" charset="-122"/>
              </a:rPr>
              <a:t>为代表的动态词向量模型开启了语言模型预训练的大门。此后，以</a:t>
            </a:r>
            <a:r>
              <a:rPr lang="en-US" altLang="zh-CN" sz="2400" dirty="0">
                <a:latin typeface="Microsoft YaHei" panose="020B0503020204020204" pitchFamily="34" charset="-122"/>
                <a:ea typeface="Microsoft YaHei" panose="020B0503020204020204" pitchFamily="34" charset="-122"/>
              </a:rPr>
              <a:t>GPT</a:t>
            </a:r>
            <a:r>
              <a:rPr lang="zh-CN" altLang="en-US" sz="2400" dirty="0">
                <a:latin typeface="Microsoft YaHei" panose="020B0503020204020204" pitchFamily="34" charset="-122"/>
                <a:ea typeface="Microsoft YaHei" panose="020B0503020204020204" pitchFamily="34" charset="-122"/>
              </a:rPr>
              <a:t>和</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为代表的基于</a:t>
            </a:r>
            <a:r>
              <a:rPr lang="en-US" altLang="zh-CN" sz="2400" dirty="0">
                <a:latin typeface="Microsoft YaHei" panose="020B0503020204020204" pitchFamily="34" charset="-122"/>
                <a:ea typeface="Microsoft YaHei" panose="020B0503020204020204" pitchFamily="34" charset="-122"/>
              </a:rPr>
              <a:t>Transformer </a:t>
            </a:r>
            <a:r>
              <a:rPr lang="zh-CN" altLang="en-US" sz="2400" dirty="0">
                <a:latin typeface="Microsoft YaHei" panose="020B0503020204020204" pitchFamily="34" charset="-122"/>
                <a:ea typeface="Microsoft YaHei" panose="020B0503020204020204" pitchFamily="34" charset="-122"/>
              </a:rPr>
              <a:t>架构的大规模预训练语言模型的出现，使自然语言处理全面进入预训练微调范式新时代。这类方法通常称为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预训练语言模型（</a:t>
            </a:r>
            <a:r>
              <a:rPr lang="en-US" altLang="zh-CN" sz="2400" b="1" dirty="0">
                <a:solidFill>
                  <a:srgbClr val="0070C0"/>
                </a:solidFill>
                <a:latin typeface="Microsoft YaHei" panose="020B0503020204020204" pitchFamily="34" charset="-122"/>
                <a:ea typeface="Microsoft YaHei" panose="020B0503020204020204" pitchFamily="34" charset="-122"/>
              </a:rPr>
              <a:t>Pre-trained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PLM</a:t>
            </a:r>
            <a:r>
              <a:rPr lang="zh-CN" altLang="en-US" sz="2400" b="1" dirty="0">
                <a:solidFill>
                  <a:srgbClr val="0070C0"/>
                </a:solidFill>
                <a:latin typeface="Microsoft YaHei" panose="020B0503020204020204" pitchFamily="34" charset="-122"/>
                <a:ea typeface="Microsoft YaHei" panose="020B0503020204020204" pitchFamily="34" charset="-122"/>
              </a:rPr>
              <a:t>）</a:t>
            </a:r>
            <a:endParaRPr lang="en-US" altLang="zh-CN" sz="2400" b="1" dirty="0">
              <a:solidFill>
                <a:srgbClr val="0070C0"/>
              </a:solidFill>
              <a:latin typeface="Microsoft YaHei" panose="020B0503020204020204" pitchFamily="34" charset="-122"/>
              <a:ea typeface="Microsoft YaHei" panose="020B0503020204020204" pitchFamily="34" charset="-122"/>
            </a:endParaRPr>
          </a:p>
        </p:txBody>
      </p:sp>
      <p:cxnSp>
        <p:nvCxnSpPr>
          <p:cNvPr id="3" name="直接箭头连接符 289">
            <a:extLst>
              <a:ext uri="{FF2B5EF4-FFF2-40B4-BE49-F238E27FC236}">
                <a16:creationId xmlns:a16="http://schemas.microsoft.com/office/drawing/2014/main" id="{726C5F6E-1412-F2F5-1190-AF5ED663A6E4}"/>
              </a:ext>
            </a:extLst>
          </p:cNvPr>
          <p:cNvCxnSpPr>
            <a:cxnSpLocks/>
          </p:cNvCxnSpPr>
          <p:nvPr/>
        </p:nvCxnSpPr>
        <p:spPr>
          <a:xfrm flipH="1" flipV="1">
            <a:off x="8718802"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5" name="直接箭头连接符 290">
            <a:extLst>
              <a:ext uri="{FF2B5EF4-FFF2-40B4-BE49-F238E27FC236}">
                <a16:creationId xmlns:a16="http://schemas.microsoft.com/office/drawing/2014/main" id="{7797FC6A-EE87-E845-AD6F-49A7114B1BE6}"/>
              </a:ext>
            </a:extLst>
          </p:cNvPr>
          <p:cNvCxnSpPr>
            <a:cxnSpLocks/>
          </p:cNvCxnSpPr>
          <p:nvPr/>
        </p:nvCxnSpPr>
        <p:spPr>
          <a:xfrm flipH="1" flipV="1">
            <a:off x="8315923"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6" name="直接箭头连接符 291">
            <a:extLst>
              <a:ext uri="{FF2B5EF4-FFF2-40B4-BE49-F238E27FC236}">
                <a16:creationId xmlns:a16="http://schemas.microsoft.com/office/drawing/2014/main" id="{80ECA932-8DD1-5DC3-1CBA-428182533714}"/>
              </a:ext>
            </a:extLst>
          </p:cNvPr>
          <p:cNvCxnSpPr>
            <a:cxnSpLocks/>
          </p:cNvCxnSpPr>
          <p:nvPr/>
        </p:nvCxnSpPr>
        <p:spPr>
          <a:xfrm flipH="1" flipV="1">
            <a:off x="7910850" y="519529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7" name="直接箭头连接符 292">
            <a:extLst>
              <a:ext uri="{FF2B5EF4-FFF2-40B4-BE49-F238E27FC236}">
                <a16:creationId xmlns:a16="http://schemas.microsoft.com/office/drawing/2014/main" id="{4A408C61-3072-7F19-1AB6-FF8764D65C46}"/>
              </a:ext>
            </a:extLst>
          </p:cNvPr>
          <p:cNvCxnSpPr>
            <a:cxnSpLocks/>
          </p:cNvCxnSpPr>
          <p:nvPr/>
        </p:nvCxnSpPr>
        <p:spPr>
          <a:xfrm flipH="1" flipV="1">
            <a:off x="7505154" y="518748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8" name="直接箭头连接符 293">
            <a:extLst>
              <a:ext uri="{FF2B5EF4-FFF2-40B4-BE49-F238E27FC236}">
                <a16:creationId xmlns:a16="http://schemas.microsoft.com/office/drawing/2014/main" id="{D808A508-E43B-A7E6-28A9-36A51286FEB2}"/>
              </a:ext>
            </a:extLst>
          </p:cNvPr>
          <p:cNvCxnSpPr>
            <a:cxnSpLocks/>
          </p:cNvCxnSpPr>
          <p:nvPr/>
        </p:nvCxnSpPr>
        <p:spPr>
          <a:xfrm flipH="1" flipV="1">
            <a:off x="7111926" y="5187488"/>
            <a:ext cx="534"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9" name="组合 295">
            <a:extLst>
              <a:ext uri="{FF2B5EF4-FFF2-40B4-BE49-F238E27FC236}">
                <a16:creationId xmlns:a16="http://schemas.microsoft.com/office/drawing/2014/main" id="{26A98B9D-9670-3901-DA55-EF54824CBFC2}"/>
              </a:ext>
            </a:extLst>
          </p:cNvPr>
          <p:cNvGrpSpPr/>
          <p:nvPr/>
        </p:nvGrpSpPr>
        <p:grpSpPr>
          <a:xfrm>
            <a:off x="6496359" y="5312325"/>
            <a:ext cx="2438157" cy="296057"/>
            <a:chOff x="1479375" y="4905560"/>
            <a:chExt cx="2438157" cy="296057"/>
          </a:xfrm>
        </p:grpSpPr>
        <p:sp>
          <p:nvSpPr>
            <p:cNvPr id="10" name="矩形 296">
              <a:extLst>
                <a:ext uri="{FF2B5EF4-FFF2-40B4-BE49-F238E27FC236}">
                  <a16:creationId xmlns:a16="http://schemas.microsoft.com/office/drawing/2014/main" id="{8CDF12E7-6DDF-674B-A8BD-7098A0991125}"/>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1" name="矩形 297">
              <a:extLst>
                <a:ext uri="{FF2B5EF4-FFF2-40B4-BE49-F238E27FC236}">
                  <a16:creationId xmlns:a16="http://schemas.microsoft.com/office/drawing/2014/main" id="{FB8FB701-B399-CCB2-6E42-FFDDBFE95D5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2" name="矩形 298">
              <a:extLst>
                <a:ext uri="{FF2B5EF4-FFF2-40B4-BE49-F238E27FC236}">
                  <a16:creationId xmlns:a16="http://schemas.microsoft.com/office/drawing/2014/main" id="{A45A0867-0787-1EAF-21E4-264E2CD7A584}"/>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3" name="矩形 299">
              <a:extLst>
                <a:ext uri="{FF2B5EF4-FFF2-40B4-BE49-F238E27FC236}">
                  <a16:creationId xmlns:a16="http://schemas.microsoft.com/office/drawing/2014/main" id="{72078BA4-47F6-02A9-B828-3A5E0BD11DC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4" name="矩形 300">
              <a:extLst>
                <a:ext uri="{FF2B5EF4-FFF2-40B4-BE49-F238E27FC236}">
                  <a16:creationId xmlns:a16="http://schemas.microsoft.com/office/drawing/2014/main" id="{83A75A3D-DD7B-9AB9-8EEE-E39E393ACA51}"/>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5" name="矩形 301">
              <a:extLst>
                <a:ext uri="{FF2B5EF4-FFF2-40B4-BE49-F238E27FC236}">
                  <a16:creationId xmlns:a16="http://schemas.microsoft.com/office/drawing/2014/main" id="{C5B136C3-999D-B592-7BE2-EF3DA75E84FF}"/>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6" name="矩形: 圆角 302">
            <a:extLst>
              <a:ext uri="{FF2B5EF4-FFF2-40B4-BE49-F238E27FC236}">
                <a16:creationId xmlns:a16="http://schemas.microsoft.com/office/drawing/2014/main" id="{3451D38F-77BD-8451-9070-1C7631450E29}"/>
              </a:ext>
            </a:extLst>
          </p:cNvPr>
          <p:cNvSpPr/>
          <p:nvPr/>
        </p:nvSpPr>
        <p:spPr>
          <a:xfrm>
            <a:off x="9502720" y="3996484"/>
            <a:ext cx="2361201" cy="1193850"/>
          </a:xfrm>
          <a:prstGeom prst="roundRect">
            <a:avLst>
              <a:gd name="adj" fmla="val 9663"/>
            </a:avLst>
          </a:prstGeom>
          <a:solidFill>
            <a:sysClr val="window" lastClr="FFFFFF"/>
          </a:solid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7" name="直接箭头连接符 303">
            <a:extLst>
              <a:ext uri="{FF2B5EF4-FFF2-40B4-BE49-F238E27FC236}">
                <a16:creationId xmlns:a16="http://schemas.microsoft.com/office/drawing/2014/main" id="{B2D315FC-3E55-A362-FFC9-A491FBD34DEE}"/>
              </a:ext>
            </a:extLst>
          </p:cNvPr>
          <p:cNvCxnSpPr>
            <a:cxnSpLocks/>
          </p:cNvCxnSpPr>
          <p:nvPr/>
        </p:nvCxnSpPr>
        <p:spPr>
          <a:xfrm flipH="1" flipV="1">
            <a:off x="11659543"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8" name="直接箭头连接符 304">
            <a:extLst>
              <a:ext uri="{FF2B5EF4-FFF2-40B4-BE49-F238E27FC236}">
                <a16:creationId xmlns:a16="http://schemas.microsoft.com/office/drawing/2014/main" id="{6AD6A780-DFB1-C936-6DEA-F3CD1180C246}"/>
              </a:ext>
            </a:extLst>
          </p:cNvPr>
          <p:cNvCxnSpPr>
            <a:cxnSpLocks/>
          </p:cNvCxnSpPr>
          <p:nvPr/>
        </p:nvCxnSpPr>
        <p:spPr>
          <a:xfrm flipH="1" flipV="1">
            <a:off x="11266911" y="5208722"/>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9" name="直接箭头连接符 305">
            <a:extLst>
              <a:ext uri="{FF2B5EF4-FFF2-40B4-BE49-F238E27FC236}">
                <a16:creationId xmlns:a16="http://schemas.microsoft.com/office/drawing/2014/main" id="{0E8C8DA0-BE72-CE57-D5AA-2CA6C82A5D52}"/>
              </a:ext>
            </a:extLst>
          </p:cNvPr>
          <p:cNvCxnSpPr>
            <a:cxnSpLocks/>
          </p:cNvCxnSpPr>
          <p:nvPr/>
        </p:nvCxnSpPr>
        <p:spPr>
          <a:xfrm flipH="1" flipV="1">
            <a:off x="10870793" y="520756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0" name="直接箭头连接符 306">
            <a:extLst>
              <a:ext uri="{FF2B5EF4-FFF2-40B4-BE49-F238E27FC236}">
                <a16:creationId xmlns:a16="http://schemas.microsoft.com/office/drawing/2014/main" id="{7DBCAC04-FCF3-301D-FD5E-B27C7848C3B8}"/>
              </a:ext>
            </a:extLst>
          </p:cNvPr>
          <p:cNvCxnSpPr>
            <a:cxnSpLocks/>
          </p:cNvCxnSpPr>
          <p:nvPr/>
        </p:nvCxnSpPr>
        <p:spPr>
          <a:xfrm flipH="1" flipV="1">
            <a:off x="10468484" y="5201143"/>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1" name="直接箭头连接符 307">
            <a:extLst>
              <a:ext uri="{FF2B5EF4-FFF2-40B4-BE49-F238E27FC236}">
                <a16:creationId xmlns:a16="http://schemas.microsoft.com/office/drawing/2014/main" id="{139C28B7-8412-785B-3302-F4335CC64746}"/>
              </a:ext>
            </a:extLst>
          </p:cNvPr>
          <p:cNvCxnSpPr>
            <a:cxnSpLocks/>
          </p:cNvCxnSpPr>
          <p:nvPr/>
        </p:nvCxnSpPr>
        <p:spPr>
          <a:xfrm flipH="1" flipV="1">
            <a:off x="10072004"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2" name="直接箭头连接符 308">
            <a:extLst>
              <a:ext uri="{FF2B5EF4-FFF2-40B4-BE49-F238E27FC236}">
                <a16:creationId xmlns:a16="http://schemas.microsoft.com/office/drawing/2014/main" id="{60C632FE-3843-2B8F-1EFD-6F8D7D92B720}"/>
              </a:ext>
            </a:extLst>
          </p:cNvPr>
          <p:cNvCxnSpPr>
            <a:cxnSpLocks/>
          </p:cNvCxnSpPr>
          <p:nvPr/>
        </p:nvCxnSpPr>
        <p:spPr>
          <a:xfrm flipV="1">
            <a:off x="9684590" y="5214423"/>
            <a:ext cx="0"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3" name="直接箭头连接符 309">
            <a:extLst>
              <a:ext uri="{FF2B5EF4-FFF2-40B4-BE49-F238E27FC236}">
                <a16:creationId xmlns:a16="http://schemas.microsoft.com/office/drawing/2014/main" id="{1E5B5A16-22DF-84E4-2C3F-D101CB337326}"/>
              </a:ext>
            </a:extLst>
          </p:cNvPr>
          <p:cNvCxnSpPr>
            <a:cxnSpLocks/>
          </p:cNvCxnSpPr>
          <p:nvPr/>
        </p:nvCxnSpPr>
        <p:spPr>
          <a:xfrm flipH="1" flipV="1">
            <a:off x="11673373"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4" name="直接箭头连接符 310">
            <a:extLst>
              <a:ext uri="{FF2B5EF4-FFF2-40B4-BE49-F238E27FC236}">
                <a16:creationId xmlns:a16="http://schemas.microsoft.com/office/drawing/2014/main" id="{C69D2102-69C4-E39A-E97A-893A5BAFF89D}"/>
              </a:ext>
            </a:extLst>
          </p:cNvPr>
          <p:cNvCxnSpPr>
            <a:cxnSpLocks/>
          </p:cNvCxnSpPr>
          <p:nvPr/>
        </p:nvCxnSpPr>
        <p:spPr>
          <a:xfrm flipH="1" flipV="1">
            <a:off x="11270494"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5" name="直接箭头连接符 311">
            <a:extLst>
              <a:ext uri="{FF2B5EF4-FFF2-40B4-BE49-F238E27FC236}">
                <a16:creationId xmlns:a16="http://schemas.microsoft.com/office/drawing/2014/main" id="{757161FD-6F7F-4538-37A3-1BA33E80BB8C}"/>
              </a:ext>
            </a:extLst>
          </p:cNvPr>
          <p:cNvCxnSpPr>
            <a:cxnSpLocks/>
          </p:cNvCxnSpPr>
          <p:nvPr/>
        </p:nvCxnSpPr>
        <p:spPr>
          <a:xfrm flipH="1" flipV="1">
            <a:off x="10865421" y="379924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6" name="直接箭头连接符 312">
            <a:extLst>
              <a:ext uri="{FF2B5EF4-FFF2-40B4-BE49-F238E27FC236}">
                <a16:creationId xmlns:a16="http://schemas.microsoft.com/office/drawing/2014/main" id="{6D72E9CB-E831-0B29-A535-3E94C36AAB13}"/>
              </a:ext>
            </a:extLst>
          </p:cNvPr>
          <p:cNvCxnSpPr>
            <a:cxnSpLocks/>
          </p:cNvCxnSpPr>
          <p:nvPr/>
        </p:nvCxnSpPr>
        <p:spPr>
          <a:xfrm flipH="1" flipV="1">
            <a:off x="10459725"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7" name="直接箭头连接符 313">
            <a:extLst>
              <a:ext uri="{FF2B5EF4-FFF2-40B4-BE49-F238E27FC236}">
                <a16:creationId xmlns:a16="http://schemas.microsoft.com/office/drawing/2014/main" id="{56A41348-2AC0-A062-96CC-18F40B4E0CC8}"/>
              </a:ext>
            </a:extLst>
          </p:cNvPr>
          <p:cNvCxnSpPr>
            <a:cxnSpLocks/>
          </p:cNvCxnSpPr>
          <p:nvPr/>
        </p:nvCxnSpPr>
        <p:spPr>
          <a:xfrm flipH="1" flipV="1">
            <a:off x="10066497"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8" name="直接箭头连接符 314">
            <a:extLst>
              <a:ext uri="{FF2B5EF4-FFF2-40B4-BE49-F238E27FC236}">
                <a16:creationId xmlns:a16="http://schemas.microsoft.com/office/drawing/2014/main" id="{10C5A9C6-A1E5-7C31-6DBA-986AFE5898AD}"/>
              </a:ext>
            </a:extLst>
          </p:cNvPr>
          <p:cNvCxnSpPr>
            <a:cxnSpLocks/>
          </p:cNvCxnSpPr>
          <p:nvPr/>
        </p:nvCxnSpPr>
        <p:spPr>
          <a:xfrm flipV="1">
            <a:off x="9669055" y="3803205"/>
            <a:ext cx="0"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29" name="组合 315">
            <a:extLst>
              <a:ext uri="{FF2B5EF4-FFF2-40B4-BE49-F238E27FC236}">
                <a16:creationId xmlns:a16="http://schemas.microsoft.com/office/drawing/2014/main" id="{205C3F8A-EAA9-B332-0BB7-1B09BA084DC7}"/>
              </a:ext>
            </a:extLst>
          </p:cNvPr>
          <p:cNvGrpSpPr/>
          <p:nvPr/>
        </p:nvGrpSpPr>
        <p:grpSpPr>
          <a:xfrm>
            <a:off x="9446222" y="3528445"/>
            <a:ext cx="2447525" cy="298785"/>
            <a:chOff x="5353244" y="3286921"/>
            <a:chExt cx="2447525" cy="298785"/>
          </a:xfrm>
        </p:grpSpPr>
        <p:sp>
          <p:nvSpPr>
            <p:cNvPr id="30" name="矩形 316">
              <a:extLst>
                <a:ext uri="{FF2B5EF4-FFF2-40B4-BE49-F238E27FC236}">
                  <a16:creationId xmlns:a16="http://schemas.microsoft.com/office/drawing/2014/main" id="{28895DDB-D59E-3C0A-6A91-C6D4B58660F7}"/>
                </a:ext>
              </a:extLst>
            </p:cNvPr>
            <p:cNvSpPr/>
            <p:nvPr/>
          </p:nvSpPr>
          <p:spPr>
            <a:xfrm>
              <a:off x="535324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31" name="矩形 317">
              <a:extLst>
                <a:ext uri="{FF2B5EF4-FFF2-40B4-BE49-F238E27FC236}">
                  <a16:creationId xmlns:a16="http://schemas.microsoft.com/office/drawing/2014/main" id="{876E0099-BCBE-4212-AB33-28CEADC525B8}"/>
                </a:ext>
              </a:extLst>
            </p:cNvPr>
            <p:cNvSpPr/>
            <p:nvPr/>
          </p:nvSpPr>
          <p:spPr>
            <a:xfrm>
              <a:off x="575234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8">
              <a:extLst>
                <a:ext uri="{FF2B5EF4-FFF2-40B4-BE49-F238E27FC236}">
                  <a16:creationId xmlns:a16="http://schemas.microsoft.com/office/drawing/2014/main" id="{D8667398-7790-3009-A85F-A8C462BA8AAA}"/>
                </a:ext>
              </a:extLst>
            </p:cNvPr>
            <p:cNvSpPr/>
            <p:nvPr/>
          </p:nvSpPr>
          <p:spPr>
            <a:xfrm>
              <a:off x="614302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3" name="矩形 319">
              <a:extLst>
                <a:ext uri="{FF2B5EF4-FFF2-40B4-BE49-F238E27FC236}">
                  <a16:creationId xmlns:a16="http://schemas.microsoft.com/office/drawing/2014/main" id="{A62BDF01-A7F6-B49D-F8A9-79812E8431C1}"/>
                </a:ext>
              </a:extLst>
            </p:cNvPr>
            <p:cNvSpPr/>
            <p:nvPr/>
          </p:nvSpPr>
          <p:spPr>
            <a:xfrm>
              <a:off x="655431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4" name="矩形 320">
              <a:extLst>
                <a:ext uri="{FF2B5EF4-FFF2-40B4-BE49-F238E27FC236}">
                  <a16:creationId xmlns:a16="http://schemas.microsoft.com/office/drawing/2014/main" id="{F9F1EDE7-1C71-DD70-7896-4168AB3FB48B}"/>
                </a:ext>
              </a:extLst>
            </p:cNvPr>
            <p:cNvSpPr/>
            <p:nvPr/>
          </p:nvSpPr>
          <p:spPr>
            <a:xfrm>
              <a:off x="695494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5" name="矩形 321">
              <a:extLst>
                <a:ext uri="{FF2B5EF4-FFF2-40B4-BE49-F238E27FC236}">
                  <a16:creationId xmlns:a16="http://schemas.microsoft.com/office/drawing/2014/main" id="{C5D24DFF-E8CA-77A0-868F-75B5B30A2EB5}"/>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36" name="组合 322">
            <a:extLst>
              <a:ext uri="{FF2B5EF4-FFF2-40B4-BE49-F238E27FC236}">
                <a16:creationId xmlns:a16="http://schemas.microsoft.com/office/drawing/2014/main" id="{E120E016-7516-680C-8A0E-AE991A6C545E}"/>
              </a:ext>
            </a:extLst>
          </p:cNvPr>
          <p:cNvGrpSpPr/>
          <p:nvPr/>
        </p:nvGrpSpPr>
        <p:grpSpPr>
          <a:xfrm>
            <a:off x="9463210" y="5342625"/>
            <a:ext cx="2419107" cy="296057"/>
            <a:chOff x="1486995" y="4905560"/>
            <a:chExt cx="2419107" cy="296057"/>
          </a:xfrm>
        </p:grpSpPr>
        <p:sp>
          <p:nvSpPr>
            <p:cNvPr id="37" name="矩形 323">
              <a:extLst>
                <a:ext uri="{FF2B5EF4-FFF2-40B4-BE49-F238E27FC236}">
                  <a16:creationId xmlns:a16="http://schemas.microsoft.com/office/drawing/2014/main" id="{37D5E8EE-6D5C-ED31-E1C1-9618A972C05F}"/>
                </a:ext>
              </a:extLst>
            </p:cNvPr>
            <p:cNvSpPr/>
            <p:nvPr/>
          </p:nvSpPr>
          <p:spPr>
            <a:xfrm>
              <a:off x="148699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38" name="矩形 324">
              <a:extLst>
                <a:ext uri="{FF2B5EF4-FFF2-40B4-BE49-F238E27FC236}">
                  <a16:creationId xmlns:a16="http://schemas.microsoft.com/office/drawing/2014/main" id="{D3DB8597-0D17-4888-D52E-C525D3F8BF8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9" name="矩形 325">
              <a:extLst>
                <a:ext uri="{FF2B5EF4-FFF2-40B4-BE49-F238E27FC236}">
                  <a16:creationId xmlns:a16="http://schemas.microsoft.com/office/drawing/2014/main" id="{B294E3F2-4C94-AAF3-274E-1A6B05BD1615}"/>
                </a:ext>
              </a:extLst>
            </p:cNvPr>
            <p:cNvSpPr/>
            <p:nvPr/>
          </p:nvSpPr>
          <p:spPr>
            <a:xfrm>
              <a:off x="2273479" y="490556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0" name="矩形 326">
              <a:extLst>
                <a:ext uri="{FF2B5EF4-FFF2-40B4-BE49-F238E27FC236}">
                  <a16:creationId xmlns:a16="http://schemas.microsoft.com/office/drawing/2014/main" id="{2D4A417F-ACF2-5CBB-9C84-B695D13C8961}"/>
                </a:ext>
              </a:extLst>
            </p:cNvPr>
            <p:cNvSpPr/>
            <p:nvPr/>
          </p:nvSpPr>
          <p:spPr>
            <a:xfrm>
              <a:off x="267663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1" name="矩形 327">
              <a:extLst>
                <a:ext uri="{FF2B5EF4-FFF2-40B4-BE49-F238E27FC236}">
                  <a16:creationId xmlns:a16="http://schemas.microsoft.com/office/drawing/2014/main" id="{02F94552-D204-E6DF-D883-567705C5F60B}"/>
                </a:ext>
              </a:extLst>
            </p:cNvPr>
            <p:cNvSpPr/>
            <p:nvPr/>
          </p:nvSpPr>
          <p:spPr>
            <a:xfrm>
              <a:off x="307141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2" name="矩形 328">
              <a:extLst>
                <a:ext uri="{FF2B5EF4-FFF2-40B4-BE49-F238E27FC236}">
                  <a16:creationId xmlns:a16="http://schemas.microsoft.com/office/drawing/2014/main" id="{403D444C-EFAC-12F9-BA1F-D517D3DF7D2B}"/>
                </a:ext>
              </a:extLst>
            </p:cNvPr>
            <p:cNvSpPr/>
            <p:nvPr/>
          </p:nvSpPr>
          <p:spPr>
            <a:xfrm>
              <a:off x="346807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43" name="组合 329">
            <a:extLst>
              <a:ext uri="{FF2B5EF4-FFF2-40B4-BE49-F238E27FC236}">
                <a16:creationId xmlns:a16="http://schemas.microsoft.com/office/drawing/2014/main" id="{7308BE50-9DFA-15A1-0ED5-C8948A04D9D4}"/>
              </a:ext>
            </a:extLst>
          </p:cNvPr>
          <p:cNvGrpSpPr/>
          <p:nvPr/>
        </p:nvGrpSpPr>
        <p:grpSpPr>
          <a:xfrm>
            <a:off x="9674700" y="4130639"/>
            <a:ext cx="1994701" cy="436630"/>
            <a:chOff x="5806435" y="3474660"/>
            <a:chExt cx="2751207" cy="436630"/>
          </a:xfrm>
          <a:solidFill>
            <a:srgbClr val="ED7D31">
              <a:lumMod val="20000"/>
              <a:lumOff val="80000"/>
            </a:srgbClr>
          </a:solidFill>
        </p:grpSpPr>
        <p:cxnSp>
          <p:nvCxnSpPr>
            <p:cNvPr id="44" name="直接连接符 330">
              <a:extLst>
                <a:ext uri="{FF2B5EF4-FFF2-40B4-BE49-F238E27FC236}">
                  <a16:creationId xmlns:a16="http://schemas.microsoft.com/office/drawing/2014/main" id="{7723E25F-3B13-55B0-97BF-8E375FEFBACC}"/>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5" name="直接连接符 331">
              <a:extLst>
                <a:ext uri="{FF2B5EF4-FFF2-40B4-BE49-F238E27FC236}">
                  <a16:creationId xmlns:a16="http://schemas.microsoft.com/office/drawing/2014/main" id="{7987397D-7848-16B9-6745-4B23ADC1025C}"/>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6" name="直接连接符 332">
              <a:extLst>
                <a:ext uri="{FF2B5EF4-FFF2-40B4-BE49-F238E27FC236}">
                  <a16:creationId xmlns:a16="http://schemas.microsoft.com/office/drawing/2014/main" id="{CE5D6519-7457-F3B7-64C5-8E5D958B2A04}"/>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7" name="直接连接符 333">
              <a:extLst>
                <a:ext uri="{FF2B5EF4-FFF2-40B4-BE49-F238E27FC236}">
                  <a16:creationId xmlns:a16="http://schemas.microsoft.com/office/drawing/2014/main" id="{F90C0EE6-4A77-6230-29A9-F3B0AF52F98C}"/>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8" name="直接连接符 334">
              <a:extLst>
                <a:ext uri="{FF2B5EF4-FFF2-40B4-BE49-F238E27FC236}">
                  <a16:creationId xmlns:a16="http://schemas.microsoft.com/office/drawing/2014/main" id="{25778DD3-456A-C32F-33EB-824DD92E0A77}"/>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9" name="直接连接符 335">
              <a:extLst>
                <a:ext uri="{FF2B5EF4-FFF2-40B4-BE49-F238E27FC236}">
                  <a16:creationId xmlns:a16="http://schemas.microsoft.com/office/drawing/2014/main" id="{58E364C7-0295-1383-5A60-947E5AD84F11}"/>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50" name="直接连接符 336">
              <a:extLst>
                <a:ext uri="{FF2B5EF4-FFF2-40B4-BE49-F238E27FC236}">
                  <a16:creationId xmlns:a16="http://schemas.microsoft.com/office/drawing/2014/main" id="{2992BF67-0DA4-C23E-F8A9-0EFB48439355}"/>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51" name="直接连接符 337">
              <a:extLst>
                <a:ext uri="{FF2B5EF4-FFF2-40B4-BE49-F238E27FC236}">
                  <a16:creationId xmlns:a16="http://schemas.microsoft.com/office/drawing/2014/main" id="{CB0E6459-9638-CC9D-1AFA-651E64E1D4FC}"/>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52" name="直接连接符 338">
              <a:extLst>
                <a:ext uri="{FF2B5EF4-FFF2-40B4-BE49-F238E27FC236}">
                  <a16:creationId xmlns:a16="http://schemas.microsoft.com/office/drawing/2014/main" id="{C8F83609-2C8C-E722-AE2E-FB14629C8865}"/>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53" name="直接连接符 339">
              <a:extLst>
                <a:ext uri="{FF2B5EF4-FFF2-40B4-BE49-F238E27FC236}">
                  <a16:creationId xmlns:a16="http://schemas.microsoft.com/office/drawing/2014/main" id="{518483A9-2A89-D795-2D6D-831756ABA64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54" name="直接连接符 340">
              <a:extLst>
                <a:ext uri="{FF2B5EF4-FFF2-40B4-BE49-F238E27FC236}">
                  <a16:creationId xmlns:a16="http://schemas.microsoft.com/office/drawing/2014/main" id="{98281D5D-E1D0-110A-FB46-7B47A3036090}"/>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55" name="直接连接符 341">
              <a:extLst>
                <a:ext uri="{FF2B5EF4-FFF2-40B4-BE49-F238E27FC236}">
                  <a16:creationId xmlns:a16="http://schemas.microsoft.com/office/drawing/2014/main" id="{2F94A38A-80A9-3872-3451-D2D26695E879}"/>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56" name="直接连接符 342">
              <a:extLst>
                <a:ext uri="{FF2B5EF4-FFF2-40B4-BE49-F238E27FC236}">
                  <a16:creationId xmlns:a16="http://schemas.microsoft.com/office/drawing/2014/main" id="{EF72B002-2FF0-D3E3-7833-70A4842E122A}"/>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7" name="直接连接符 343">
              <a:extLst>
                <a:ext uri="{FF2B5EF4-FFF2-40B4-BE49-F238E27FC236}">
                  <a16:creationId xmlns:a16="http://schemas.microsoft.com/office/drawing/2014/main" id="{DC0DDC0B-B62F-CC93-2851-15234723A50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8" name="直接连接符 344">
              <a:extLst>
                <a:ext uri="{FF2B5EF4-FFF2-40B4-BE49-F238E27FC236}">
                  <a16:creationId xmlns:a16="http://schemas.microsoft.com/office/drawing/2014/main" id="{CE7147FA-02F6-9861-85AE-6A2A9AF8991D}"/>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9" name="直接连接符 345">
              <a:extLst>
                <a:ext uri="{FF2B5EF4-FFF2-40B4-BE49-F238E27FC236}">
                  <a16:creationId xmlns:a16="http://schemas.microsoft.com/office/drawing/2014/main" id="{E4129457-1B11-C75F-E560-088D33E8714E}"/>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0" name="直接连接符 346">
              <a:extLst>
                <a:ext uri="{FF2B5EF4-FFF2-40B4-BE49-F238E27FC236}">
                  <a16:creationId xmlns:a16="http://schemas.microsoft.com/office/drawing/2014/main" id="{1D5E8277-3738-00EC-06C0-7E858EE5A6C0}"/>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1" name="直接连接符 347">
              <a:extLst>
                <a:ext uri="{FF2B5EF4-FFF2-40B4-BE49-F238E27FC236}">
                  <a16:creationId xmlns:a16="http://schemas.microsoft.com/office/drawing/2014/main" id="{94854FD9-88EC-DE3E-0DF7-35520A5ABE64}"/>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2" name="直接连接符 348">
              <a:extLst>
                <a:ext uri="{FF2B5EF4-FFF2-40B4-BE49-F238E27FC236}">
                  <a16:creationId xmlns:a16="http://schemas.microsoft.com/office/drawing/2014/main" id="{C8AFE1C0-70C7-247C-C193-BE504D38F815}"/>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63" name="直接连接符 349">
              <a:extLst>
                <a:ext uri="{FF2B5EF4-FFF2-40B4-BE49-F238E27FC236}">
                  <a16:creationId xmlns:a16="http://schemas.microsoft.com/office/drawing/2014/main" id="{FDF2B8AD-F9AF-F4F1-938A-F0C8DC947CF1}"/>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432" name="直接连接符 350">
              <a:extLst>
                <a:ext uri="{FF2B5EF4-FFF2-40B4-BE49-F238E27FC236}">
                  <a16:creationId xmlns:a16="http://schemas.microsoft.com/office/drawing/2014/main" id="{9B0398A0-3473-9030-F7E7-66ED654B2D02}"/>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grpSp>
        <p:nvGrpSpPr>
          <p:cNvPr id="18433" name="组合 351">
            <a:extLst>
              <a:ext uri="{FF2B5EF4-FFF2-40B4-BE49-F238E27FC236}">
                <a16:creationId xmlns:a16="http://schemas.microsoft.com/office/drawing/2014/main" id="{C8C2A721-A521-47B0-5171-FB5D4228DC7B}"/>
              </a:ext>
            </a:extLst>
          </p:cNvPr>
          <p:cNvGrpSpPr/>
          <p:nvPr/>
        </p:nvGrpSpPr>
        <p:grpSpPr>
          <a:xfrm>
            <a:off x="6716495" y="4640076"/>
            <a:ext cx="2005936" cy="402810"/>
            <a:chOff x="1767811" y="2999705"/>
            <a:chExt cx="2751260" cy="437409"/>
          </a:xfrm>
        </p:grpSpPr>
        <p:cxnSp>
          <p:nvCxnSpPr>
            <p:cNvPr id="18439" name="直接连接符 352">
              <a:extLst>
                <a:ext uri="{FF2B5EF4-FFF2-40B4-BE49-F238E27FC236}">
                  <a16:creationId xmlns:a16="http://schemas.microsoft.com/office/drawing/2014/main" id="{476AE56E-DA80-154E-1059-677638910004}"/>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40" name="直接连接符 353">
              <a:extLst>
                <a:ext uri="{FF2B5EF4-FFF2-40B4-BE49-F238E27FC236}">
                  <a16:creationId xmlns:a16="http://schemas.microsoft.com/office/drawing/2014/main" id="{F2947633-3A89-E662-3D84-1C04F3E503EC}"/>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41" name="直接连接符 354">
              <a:extLst>
                <a:ext uri="{FF2B5EF4-FFF2-40B4-BE49-F238E27FC236}">
                  <a16:creationId xmlns:a16="http://schemas.microsoft.com/office/drawing/2014/main" id="{DA976376-9992-F22E-A1B4-EE4276B53973}"/>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42" name="直接连接符 355">
              <a:extLst>
                <a:ext uri="{FF2B5EF4-FFF2-40B4-BE49-F238E27FC236}">
                  <a16:creationId xmlns:a16="http://schemas.microsoft.com/office/drawing/2014/main" id="{4C688C04-3720-7592-7C50-937C5DA0DE2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43" name="直接连接符 356">
              <a:extLst>
                <a:ext uri="{FF2B5EF4-FFF2-40B4-BE49-F238E27FC236}">
                  <a16:creationId xmlns:a16="http://schemas.microsoft.com/office/drawing/2014/main" id="{6F0706C1-D207-9699-9C4A-2F8B334B86FA}"/>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44" name="直接连接符 357">
              <a:extLst>
                <a:ext uri="{FF2B5EF4-FFF2-40B4-BE49-F238E27FC236}">
                  <a16:creationId xmlns:a16="http://schemas.microsoft.com/office/drawing/2014/main" id="{7A8E50A2-1C40-69D7-14D6-8B420ECA5A13}"/>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45" name="直接连接符 358">
              <a:extLst>
                <a:ext uri="{FF2B5EF4-FFF2-40B4-BE49-F238E27FC236}">
                  <a16:creationId xmlns:a16="http://schemas.microsoft.com/office/drawing/2014/main" id="{98262BA8-FCCF-ED16-EAC3-7E681CD87BDA}"/>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46" name="直接连接符 359">
              <a:extLst>
                <a:ext uri="{FF2B5EF4-FFF2-40B4-BE49-F238E27FC236}">
                  <a16:creationId xmlns:a16="http://schemas.microsoft.com/office/drawing/2014/main" id="{D4DAF11C-1DB2-453F-FA7B-D6DF0CB31C6E}"/>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47" name="直接连接符 360">
              <a:extLst>
                <a:ext uri="{FF2B5EF4-FFF2-40B4-BE49-F238E27FC236}">
                  <a16:creationId xmlns:a16="http://schemas.microsoft.com/office/drawing/2014/main" id="{9092A395-143C-6E67-BA1C-896880734F74}"/>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48" name="直接连接符 361">
              <a:extLst>
                <a:ext uri="{FF2B5EF4-FFF2-40B4-BE49-F238E27FC236}">
                  <a16:creationId xmlns:a16="http://schemas.microsoft.com/office/drawing/2014/main" id="{444BEECD-77DA-DBBE-B656-4055CFF63CBA}"/>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49" name="直接连接符 362">
              <a:extLst>
                <a:ext uri="{FF2B5EF4-FFF2-40B4-BE49-F238E27FC236}">
                  <a16:creationId xmlns:a16="http://schemas.microsoft.com/office/drawing/2014/main" id="{33E6E28C-D7AC-364F-AE84-2B2449AE5DE4}"/>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50" name="直接连接符 363">
              <a:extLst>
                <a:ext uri="{FF2B5EF4-FFF2-40B4-BE49-F238E27FC236}">
                  <a16:creationId xmlns:a16="http://schemas.microsoft.com/office/drawing/2014/main" id="{2817F448-7700-3B7A-3981-6266C2180293}"/>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51" name="直接连接符 364">
              <a:extLst>
                <a:ext uri="{FF2B5EF4-FFF2-40B4-BE49-F238E27FC236}">
                  <a16:creationId xmlns:a16="http://schemas.microsoft.com/office/drawing/2014/main" id="{5F80745D-DCEC-A502-C36B-23B36A5B4A5D}"/>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52" name="直接连接符 365">
              <a:extLst>
                <a:ext uri="{FF2B5EF4-FFF2-40B4-BE49-F238E27FC236}">
                  <a16:creationId xmlns:a16="http://schemas.microsoft.com/office/drawing/2014/main" id="{15049915-C93A-74B4-13CA-79B6E0AAF351}"/>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53" name="直接连接符 366">
              <a:extLst>
                <a:ext uri="{FF2B5EF4-FFF2-40B4-BE49-F238E27FC236}">
                  <a16:creationId xmlns:a16="http://schemas.microsoft.com/office/drawing/2014/main" id="{B4365931-50BB-B751-5C26-5BABB58E9FB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54" name="直接连接符 367">
              <a:extLst>
                <a:ext uri="{FF2B5EF4-FFF2-40B4-BE49-F238E27FC236}">
                  <a16:creationId xmlns:a16="http://schemas.microsoft.com/office/drawing/2014/main" id="{D2175B56-2324-9F6E-0039-1E9AC8385D39}"/>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55" name="直接连接符 368">
              <a:extLst>
                <a:ext uri="{FF2B5EF4-FFF2-40B4-BE49-F238E27FC236}">
                  <a16:creationId xmlns:a16="http://schemas.microsoft.com/office/drawing/2014/main" id="{E5DDBFEA-DE9C-9C7D-CAD5-8D0940C59731}"/>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56" name="直接连接符 369">
              <a:extLst>
                <a:ext uri="{FF2B5EF4-FFF2-40B4-BE49-F238E27FC236}">
                  <a16:creationId xmlns:a16="http://schemas.microsoft.com/office/drawing/2014/main" id="{3919577F-C135-B816-40DA-B0E1058BD9B9}"/>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57" name="直接连接符 370">
              <a:extLst>
                <a:ext uri="{FF2B5EF4-FFF2-40B4-BE49-F238E27FC236}">
                  <a16:creationId xmlns:a16="http://schemas.microsoft.com/office/drawing/2014/main" id="{7BA0D03C-388B-0B18-7BD8-DFDC08BE1335}"/>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58" name="直接连接符 371">
              <a:extLst>
                <a:ext uri="{FF2B5EF4-FFF2-40B4-BE49-F238E27FC236}">
                  <a16:creationId xmlns:a16="http://schemas.microsoft.com/office/drawing/2014/main" id="{AF6738AD-6B8F-706D-4D2C-D76FB95F7C4E}"/>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59" name="直接连接符 372">
              <a:extLst>
                <a:ext uri="{FF2B5EF4-FFF2-40B4-BE49-F238E27FC236}">
                  <a16:creationId xmlns:a16="http://schemas.microsoft.com/office/drawing/2014/main" id="{FB229EA0-9661-0191-8562-F5D4C06EC13A}"/>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0" name="直接连接符 373">
              <a:extLst>
                <a:ext uri="{FF2B5EF4-FFF2-40B4-BE49-F238E27FC236}">
                  <a16:creationId xmlns:a16="http://schemas.microsoft.com/office/drawing/2014/main" id="{B8284053-B2CF-E60C-6B7F-C4A0EC739F10}"/>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1" name="直接连接符 374">
              <a:extLst>
                <a:ext uri="{FF2B5EF4-FFF2-40B4-BE49-F238E27FC236}">
                  <a16:creationId xmlns:a16="http://schemas.microsoft.com/office/drawing/2014/main" id="{366D76F4-EB6A-9204-54D4-716ADE9AA7F8}"/>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462" name="直接连接符 375">
              <a:extLst>
                <a:ext uri="{FF2B5EF4-FFF2-40B4-BE49-F238E27FC236}">
                  <a16:creationId xmlns:a16="http://schemas.microsoft.com/office/drawing/2014/main" id="{1EF8DC55-B63F-E09F-EDB7-B7F3C262B4D8}"/>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465" name="直接连接符 376">
              <a:extLst>
                <a:ext uri="{FF2B5EF4-FFF2-40B4-BE49-F238E27FC236}">
                  <a16:creationId xmlns:a16="http://schemas.microsoft.com/office/drawing/2014/main" id="{984EBA44-1FD5-5A71-DB3A-CB2385196039}"/>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466" name="直接连接符 377">
              <a:extLst>
                <a:ext uri="{FF2B5EF4-FFF2-40B4-BE49-F238E27FC236}">
                  <a16:creationId xmlns:a16="http://schemas.microsoft.com/office/drawing/2014/main" id="{129EA48C-0601-E025-ED4D-FBBF33255C2D}"/>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467" name="直接连接符 378">
              <a:extLst>
                <a:ext uri="{FF2B5EF4-FFF2-40B4-BE49-F238E27FC236}">
                  <a16:creationId xmlns:a16="http://schemas.microsoft.com/office/drawing/2014/main" id="{1D188635-FD93-8635-4952-0B6764558D0C}"/>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468" name="直接连接符 379">
              <a:extLst>
                <a:ext uri="{FF2B5EF4-FFF2-40B4-BE49-F238E27FC236}">
                  <a16:creationId xmlns:a16="http://schemas.microsoft.com/office/drawing/2014/main" id="{658846F0-B614-2A36-B33D-96E7991622AB}"/>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469" name="直接连接符 380">
              <a:extLst>
                <a:ext uri="{FF2B5EF4-FFF2-40B4-BE49-F238E27FC236}">
                  <a16:creationId xmlns:a16="http://schemas.microsoft.com/office/drawing/2014/main" id="{F8184F39-FDF9-13E5-3632-856A49C7C404}"/>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470" name="直接连接符 381">
              <a:extLst>
                <a:ext uri="{FF2B5EF4-FFF2-40B4-BE49-F238E27FC236}">
                  <a16:creationId xmlns:a16="http://schemas.microsoft.com/office/drawing/2014/main" id="{ED3B0042-5C3B-F5A0-8165-95A5ADA976DF}"/>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471" name="直接连接符 382">
              <a:extLst>
                <a:ext uri="{FF2B5EF4-FFF2-40B4-BE49-F238E27FC236}">
                  <a16:creationId xmlns:a16="http://schemas.microsoft.com/office/drawing/2014/main" id="{BA2AC20F-1AC6-AAE4-31B5-BD84141C619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472" name="直接连接符 383">
              <a:extLst>
                <a:ext uri="{FF2B5EF4-FFF2-40B4-BE49-F238E27FC236}">
                  <a16:creationId xmlns:a16="http://schemas.microsoft.com/office/drawing/2014/main" id="{C0F6A391-664E-1008-FEB7-0BC17F633EE6}"/>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473" name="直接连接符 384">
              <a:extLst>
                <a:ext uri="{FF2B5EF4-FFF2-40B4-BE49-F238E27FC236}">
                  <a16:creationId xmlns:a16="http://schemas.microsoft.com/office/drawing/2014/main" id="{DF6AB5B9-6E10-5517-08D7-07760D2760EF}"/>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474" name="直接连接符 385">
              <a:extLst>
                <a:ext uri="{FF2B5EF4-FFF2-40B4-BE49-F238E27FC236}">
                  <a16:creationId xmlns:a16="http://schemas.microsoft.com/office/drawing/2014/main" id="{C4F6A3AA-7A9D-8C77-A447-5841223D7BE4}"/>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475" name="直接连接符 386">
              <a:extLst>
                <a:ext uri="{FF2B5EF4-FFF2-40B4-BE49-F238E27FC236}">
                  <a16:creationId xmlns:a16="http://schemas.microsoft.com/office/drawing/2014/main" id="{8F6FA342-EA61-5479-BE79-2A46B6A8EDD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476" name="矩形: 圆角 387">
            <a:extLst>
              <a:ext uri="{FF2B5EF4-FFF2-40B4-BE49-F238E27FC236}">
                <a16:creationId xmlns:a16="http://schemas.microsoft.com/office/drawing/2014/main" id="{FAA0EACE-B574-4FC7-4E8B-96DBABE52220}"/>
              </a:ext>
            </a:extLst>
          </p:cNvPr>
          <p:cNvSpPr/>
          <p:nvPr/>
        </p:nvSpPr>
        <p:spPr>
          <a:xfrm>
            <a:off x="6540671" y="4003646"/>
            <a:ext cx="2361201" cy="1193850"/>
          </a:xfrm>
          <a:prstGeom prst="roundRect">
            <a:avLst>
              <a:gd name="adj" fmla="val 9663"/>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477" name="组合 388">
            <a:extLst>
              <a:ext uri="{FF2B5EF4-FFF2-40B4-BE49-F238E27FC236}">
                <a16:creationId xmlns:a16="http://schemas.microsoft.com/office/drawing/2014/main" id="{2E6268FF-59D7-988C-9590-925267DB1E0D}"/>
              </a:ext>
            </a:extLst>
          </p:cNvPr>
          <p:cNvGrpSpPr/>
          <p:nvPr/>
        </p:nvGrpSpPr>
        <p:grpSpPr>
          <a:xfrm>
            <a:off x="6714767" y="4154442"/>
            <a:ext cx="2005936" cy="402810"/>
            <a:chOff x="1767811" y="2999705"/>
            <a:chExt cx="2751260" cy="437409"/>
          </a:xfrm>
        </p:grpSpPr>
        <p:cxnSp>
          <p:nvCxnSpPr>
            <p:cNvPr id="18478" name="直接连接符 389">
              <a:extLst>
                <a:ext uri="{FF2B5EF4-FFF2-40B4-BE49-F238E27FC236}">
                  <a16:creationId xmlns:a16="http://schemas.microsoft.com/office/drawing/2014/main" id="{F82DDF4F-65F3-8380-84B1-C621984E6199}"/>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79" name="直接连接符 390">
              <a:extLst>
                <a:ext uri="{FF2B5EF4-FFF2-40B4-BE49-F238E27FC236}">
                  <a16:creationId xmlns:a16="http://schemas.microsoft.com/office/drawing/2014/main" id="{3899825A-BB8E-158A-B2F3-D8D500D0F050}"/>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80" name="直接连接符 391">
              <a:extLst>
                <a:ext uri="{FF2B5EF4-FFF2-40B4-BE49-F238E27FC236}">
                  <a16:creationId xmlns:a16="http://schemas.microsoft.com/office/drawing/2014/main" id="{7953FCD3-F335-2A47-DA32-1418CF2847C5}"/>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81" name="直接连接符 392">
              <a:extLst>
                <a:ext uri="{FF2B5EF4-FFF2-40B4-BE49-F238E27FC236}">
                  <a16:creationId xmlns:a16="http://schemas.microsoft.com/office/drawing/2014/main" id="{5E86F89B-530B-64AD-6283-D4FEB3A37CE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82" name="直接连接符 393">
              <a:extLst>
                <a:ext uri="{FF2B5EF4-FFF2-40B4-BE49-F238E27FC236}">
                  <a16:creationId xmlns:a16="http://schemas.microsoft.com/office/drawing/2014/main" id="{6D5A527E-3626-0B80-66D9-7CFAAA68B448}"/>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83" name="直接连接符 394">
              <a:extLst>
                <a:ext uri="{FF2B5EF4-FFF2-40B4-BE49-F238E27FC236}">
                  <a16:creationId xmlns:a16="http://schemas.microsoft.com/office/drawing/2014/main" id="{AE289F69-94E0-237A-1407-0D03E710454D}"/>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84" name="直接连接符 395">
              <a:extLst>
                <a:ext uri="{FF2B5EF4-FFF2-40B4-BE49-F238E27FC236}">
                  <a16:creationId xmlns:a16="http://schemas.microsoft.com/office/drawing/2014/main" id="{AB755A10-2114-E7A4-C620-A0617052B474}"/>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85" name="直接连接符 396">
              <a:extLst>
                <a:ext uri="{FF2B5EF4-FFF2-40B4-BE49-F238E27FC236}">
                  <a16:creationId xmlns:a16="http://schemas.microsoft.com/office/drawing/2014/main" id="{F4F1752F-338C-FA90-7E1B-2261DE29F71D}"/>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86" name="直接连接符 397">
              <a:extLst>
                <a:ext uri="{FF2B5EF4-FFF2-40B4-BE49-F238E27FC236}">
                  <a16:creationId xmlns:a16="http://schemas.microsoft.com/office/drawing/2014/main" id="{A09AF4CE-C838-A0E6-42C3-C55B01C5F54A}"/>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87" name="直接连接符 398">
              <a:extLst>
                <a:ext uri="{FF2B5EF4-FFF2-40B4-BE49-F238E27FC236}">
                  <a16:creationId xmlns:a16="http://schemas.microsoft.com/office/drawing/2014/main" id="{CAA1D319-F11A-4568-B740-8FB168D08899}"/>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88" name="直接连接符 399">
              <a:extLst>
                <a:ext uri="{FF2B5EF4-FFF2-40B4-BE49-F238E27FC236}">
                  <a16:creationId xmlns:a16="http://schemas.microsoft.com/office/drawing/2014/main" id="{D5DCCB65-9211-F616-B537-80F040FE36AF}"/>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89" name="直接连接符 400">
              <a:extLst>
                <a:ext uri="{FF2B5EF4-FFF2-40B4-BE49-F238E27FC236}">
                  <a16:creationId xmlns:a16="http://schemas.microsoft.com/office/drawing/2014/main" id="{D6991DA0-DBDF-E338-8D84-585C5A305091}"/>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90" name="直接连接符 401">
              <a:extLst>
                <a:ext uri="{FF2B5EF4-FFF2-40B4-BE49-F238E27FC236}">
                  <a16:creationId xmlns:a16="http://schemas.microsoft.com/office/drawing/2014/main" id="{7B9EAD46-52B5-8315-663D-B4F02B3DA21A}"/>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91" name="直接连接符 402">
              <a:extLst>
                <a:ext uri="{FF2B5EF4-FFF2-40B4-BE49-F238E27FC236}">
                  <a16:creationId xmlns:a16="http://schemas.microsoft.com/office/drawing/2014/main" id="{40BBAA7B-AC68-1D47-717F-C93AAED72A95}"/>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92" name="直接连接符 403">
              <a:extLst>
                <a:ext uri="{FF2B5EF4-FFF2-40B4-BE49-F238E27FC236}">
                  <a16:creationId xmlns:a16="http://schemas.microsoft.com/office/drawing/2014/main" id="{62DCEE76-BBF4-9A1D-E1DC-4430C72D3B1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93" name="直接连接符 404">
              <a:extLst>
                <a:ext uri="{FF2B5EF4-FFF2-40B4-BE49-F238E27FC236}">
                  <a16:creationId xmlns:a16="http://schemas.microsoft.com/office/drawing/2014/main" id="{B00979E1-02D7-7CDB-E0DD-527030EBD60D}"/>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94" name="直接连接符 405">
              <a:extLst>
                <a:ext uri="{FF2B5EF4-FFF2-40B4-BE49-F238E27FC236}">
                  <a16:creationId xmlns:a16="http://schemas.microsoft.com/office/drawing/2014/main" id="{F7E95995-2B85-0D9A-D63A-8FA561779C7A}"/>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95" name="直接连接符 406">
              <a:extLst>
                <a:ext uri="{FF2B5EF4-FFF2-40B4-BE49-F238E27FC236}">
                  <a16:creationId xmlns:a16="http://schemas.microsoft.com/office/drawing/2014/main" id="{57DAB7BA-B962-FEEF-4DDF-4329D41E1094}"/>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96" name="直接连接符 407">
              <a:extLst>
                <a:ext uri="{FF2B5EF4-FFF2-40B4-BE49-F238E27FC236}">
                  <a16:creationId xmlns:a16="http://schemas.microsoft.com/office/drawing/2014/main" id="{71260B8D-9A1A-51FC-A8C8-8917004E0927}"/>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97" name="直接连接符 408">
              <a:extLst>
                <a:ext uri="{FF2B5EF4-FFF2-40B4-BE49-F238E27FC236}">
                  <a16:creationId xmlns:a16="http://schemas.microsoft.com/office/drawing/2014/main" id="{D740D7FE-0DC0-E43C-3D6D-075BC4AE0585}"/>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98" name="直接连接符 409">
              <a:extLst>
                <a:ext uri="{FF2B5EF4-FFF2-40B4-BE49-F238E27FC236}">
                  <a16:creationId xmlns:a16="http://schemas.microsoft.com/office/drawing/2014/main" id="{FFBBFC0F-C67A-4306-2943-9495A9527D0D}"/>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99" name="直接连接符 410">
              <a:extLst>
                <a:ext uri="{FF2B5EF4-FFF2-40B4-BE49-F238E27FC236}">
                  <a16:creationId xmlns:a16="http://schemas.microsoft.com/office/drawing/2014/main" id="{07437A96-6E31-78A6-16A2-23AC7DC4B6B6}"/>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500" name="直接连接符 411">
              <a:extLst>
                <a:ext uri="{FF2B5EF4-FFF2-40B4-BE49-F238E27FC236}">
                  <a16:creationId xmlns:a16="http://schemas.microsoft.com/office/drawing/2014/main" id="{7CF46E5C-A4CA-1CBD-0CC1-F9356974AD9F}"/>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501" name="直接连接符 412">
              <a:extLst>
                <a:ext uri="{FF2B5EF4-FFF2-40B4-BE49-F238E27FC236}">
                  <a16:creationId xmlns:a16="http://schemas.microsoft.com/office/drawing/2014/main" id="{8FB548E4-3AA6-1F10-E045-62667F5EF332}"/>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502" name="直接连接符 413">
              <a:extLst>
                <a:ext uri="{FF2B5EF4-FFF2-40B4-BE49-F238E27FC236}">
                  <a16:creationId xmlns:a16="http://schemas.microsoft.com/office/drawing/2014/main" id="{BCBE5370-C10C-4DBD-7FE4-0CDB0CC4F6D2}"/>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503" name="直接连接符 414">
              <a:extLst>
                <a:ext uri="{FF2B5EF4-FFF2-40B4-BE49-F238E27FC236}">
                  <a16:creationId xmlns:a16="http://schemas.microsoft.com/office/drawing/2014/main" id="{0F6D70EF-E41F-D37F-8F5A-3A03273F5C10}"/>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504" name="直接连接符 415">
              <a:extLst>
                <a:ext uri="{FF2B5EF4-FFF2-40B4-BE49-F238E27FC236}">
                  <a16:creationId xmlns:a16="http://schemas.microsoft.com/office/drawing/2014/main" id="{31C0ABC2-CDB6-2AE2-5DED-DBB991AC9351}"/>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505" name="直接连接符 416">
              <a:extLst>
                <a:ext uri="{FF2B5EF4-FFF2-40B4-BE49-F238E27FC236}">
                  <a16:creationId xmlns:a16="http://schemas.microsoft.com/office/drawing/2014/main" id="{075DA4D6-4406-2270-3AB7-CAB87F6CE86F}"/>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506" name="直接连接符 417">
              <a:extLst>
                <a:ext uri="{FF2B5EF4-FFF2-40B4-BE49-F238E27FC236}">
                  <a16:creationId xmlns:a16="http://schemas.microsoft.com/office/drawing/2014/main" id="{E26296B2-5D1B-D585-9A4F-735D690F198D}"/>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507" name="直接连接符 418">
              <a:extLst>
                <a:ext uri="{FF2B5EF4-FFF2-40B4-BE49-F238E27FC236}">
                  <a16:creationId xmlns:a16="http://schemas.microsoft.com/office/drawing/2014/main" id="{DC2CE54E-02FC-3190-477D-A1D1C514DD8A}"/>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508" name="直接连接符 419">
              <a:extLst>
                <a:ext uri="{FF2B5EF4-FFF2-40B4-BE49-F238E27FC236}">
                  <a16:creationId xmlns:a16="http://schemas.microsoft.com/office/drawing/2014/main" id="{960208AC-D06A-A7A1-01B8-D0204931140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509" name="直接连接符 420">
              <a:extLst>
                <a:ext uri="{FF2B5EF4-FFF2-40B4-BE49-F238E27FC236}">
                  <a16:creationId xmlns:a16="http://schemas.microsoft.com/office/drawing/2014/main" id="{527EF56F-CBB5-FD6F-2114-B0511E0E400A}"/>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510" name="直接连接符 421">
              <a:extLst>
                <a:ext uri="{FF2B5EF4-FFF2-40B4-BE49-F238E27FC236}">
                  <a16:creationId xmlns:a16="http://schemas.microsoft.com/office/drawing/2014/main" id="{CADC4103-FBE5-E796-8B52-F87C29663BB5}"/>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511" name="直接连接符 422">
              <a:extLst>
                <a:ext uri="{FF2B5EF4-FFF2-40B4-BE49-F238E27FC236}">
                  <a16:creationId xmlns:a16="http://schemas.microsoft.com/office/drawing/2014/main" id="{6D37DB63-DBF2-5C99-80DD-82927E54935A}"/>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512" name="直接连接符 423">
              <a:extLst>
                <a:ext uri="{FF2B5EF4-FFF2-40B4-BE49-F238E27FC236}">
                  <a16:creationId xmlns:a16="http://schemas.microsoft.com/office/drawing/2014/main" id="{066E9209-5D05-B365-E063-C452328AF2C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513" name="矩形: 圆角 424">
            <a:extLst>
              <a:ext uri="{FF2B5EF4-FFF2-40B4-BE49-F238E27FC236}">
                <a16:creationId xmlns:a16="http://schemas.microsoft.com/office/drawing/2014/main" id="{7D56977C-BE2D-BDBF-91A2-781EF08471A6}"/>
              </a:ext>
            </a:extLst>
          </p:cNvPr>
          <p:cNvSpPr/>
          <p:nvPr/>
        </p:nvSpPr>
        <p:spPr>
          <a:xfrm>
            <a:off x="6602114" y="4063808"/>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14" name="矩形: 圆角 425">
            <a:extLst>
              <a:ext uri="{FF2B5EF4-FFF2-40B4-BE49-F238E27FC236}">
                <a16:creationId xmlns:a16="http://schemas.microsoft.com/office/drawing/2014/main" id="{1AF143F0-163B-5483-AA0A-5D81AD258CB4}"/>
              </a:ext>
            </a:extLst>
          </p:cNvPr>
          <p:cNvSpPr/>
          <p:nvPr/>
        </p:nvSpPr>
        <p:spPr>
          <a:xfrm>
            <a:off x="6602114" y="4544261"/>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solidFill>
              <a:effectLst/>
              <a:uLnTx/>
              <a:uFillTx/>
              <a:latin typeface="等线" panose="020F0502020204030204"/>
              <a:ea typeface="微软雅黑"/>
              <a:cs typeface="Arial" panose="020B0604020202020204" pitchFamily="34" charset="0"/>
            </a:endParaRPr>
          </a:p>
        </p:txBody>
      </p:sp>
      <p:sp>
        <p:nvSpPr>
          <p:cNvPr id="18515" name="矩形: 圆角 426">
            <a:extLst>
              <a:ext uri="{FF2B5EF4-FFF2-40B4-BE49-F238E27FC236}">
                <a16:creationId xmlns:a16="http://schemas.microsoft.com/office/drawing/2014/main" id="{97D3FD3C-7AF4-986C-A335-4DECF547B2B7}"/>
              </a:ext>
            </a:extLst>
          </p:cNvPr>
          <p:cNvSpPr/>
          <p:nvPr/>
        </p:nvSpPr>
        <p:spPr>
          <a:xfrm>
            <a:off x="6602114" y="503278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16" name="组合 427">
            <a:extLst>
              <a:ext uri="{FF2B5EF4-FFF2-40B4-BE49-F238E27FC236}">
                <a16:creationId xmlns:a16="http://schemas.microsoft.com/office/drawing/2014/main" id="{B4CB03D4-21F2-0EB6-A389-FB480CA0275F}"/>
              </a:ext>
            </a:extLst>
          </p:cNvPr>
          <p:cNvGrpSpPr/>
          <p:nvPr/>
        </p:nvGrpSpPr>
        <p:grpSpPr>
          <a:xfrm>
            <a:off x="9677315" y="4620675"/>
            <a:ext cx="1994701" cy="436630"/>
            <a:chOff x="5806435" y="3474660"/>
            <a:chExt cx="2751207" cy="436630"/>
          </a:xfrm>
          <a:solidFill>
            <a:srgbClr val="ED7D31">
              <a:lumMod val="20000"/>
              <a:lumOff val="80000"/>
            </a:srgbClr>
          </a:solidFill>
        </p:grpSpPr>
        <p:cxnSp>
          <p:nvCxnSpPr>
            <p:cNvPr id="18517" name="直接连接符 428">
              <a:extLst>
                <a:ext uri="{FF2B5EF4-FFF2-40B4-BE49-F238E27FC236}">
                  <a16:creationId xmlns:a16="http://schemas.microsoft.com/office/drawing/2014/main" id="{0DE1E0D5-1722-DFF2-3B66-0C76E16167EA}"/>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8" name="直接连接符 429">
              <a:extLst>
                <a:ext uri="{FF2B5EF4-FFF2-40B4-BE49-F238E27FC236}">
                  <a16:creationId xmlns:a16="http://schemas.microsoft.com/office/drawing/2014/main" id="{B1E7F613-9662-1975-A3FA-4F79D35A331D}"/>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9" name="直接连接符 430">
              <a:extLst>
                <a:ext uri="{FF2B5EF4-FFF2-40B4-BE49-F238E27FC236}">
                  <a16:creationId xmlns:a16="http://schemas.microsoft.com/office/drawing/2014/main" id="{E5994FC5-F0F7-A5EC-FBB5-2A4C10AC9320}"/>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0" name="直接连接符 431">
              <a:extLst>
                <a:ext uri="{FF2B5EF4-FFF2-40B4-BE49-F238E27FC236}">
                  <a16:creationId xmlns:a16="http://schemas.microsoft.com/office/drawing/2014/main" id="{BD7CC368-8BE4-FDB3-A366-F322880D6B52}"/>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1" name="直接连接符 432">
              <a:extLst>
                <a:ext uri="{FF2B5EF4-FFF2-40B4-BE49-F238E27FC236}">
                  <a16:creationId xmlns:a16="http://schemas.microsoft.com/office/drawing/2014/main" id="{46FCC869-A0BE-1F2C-2B85-7B53F38F08A4}"/>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2" name="直接连接符 433">
              <a:extLst>
                <a:ext uri="{FF2B5EF4-FFF2-40B4-BE49-F238E27FC236}">
                  <a16:creationId xmlns:a16="http://schemas.microsoft.com/office/drawing/2014/main" id="{459083C0-F6FE-78B1-8DD5-D7CAFB840E32}"/>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3" name="直接连接符 434">
              <a:extLst>
                <a:ext uri="{FF2B5EF4-FFF2-40B4-BE49-F238E27FC236}">
                  <a16:creationId xmlns:a16="http://schemas.microsoft.com/office/drawing/2014/main" id="{6FB0855E-227C-0E2F-7D9F-F4B08A6F6322}"/>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18524" name="直接连接符 435">
              <a:extLst>
                <a:ext uri="{FF2B5EF4-FFF2-40B4-BE49-F238E27FC236}">
                  <a16:creationId xmlns:a16="http://schemas.microsoft.com/office/drawing/2014/main" id="{CAEEC0D7-51AD-B7D8-52A7-A4B5B53551F2}"/>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18525" name="直接连接符 436">
              <a:extLst>
                <a:ext uri="{FF2B5EF4-FFF2-40B4-BE49-F238E27FC236}">
                  <a16:creationId xmlns:a16="http://schemas.microsoft.com/office/drawing/2014/main" id="{1AD6D81D-C9EB-A800-1582-4A3EC7CB4637}"/>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18526" name="直接连接符 437">
              <a:extLst>
                <a:ext uri="{FF2B5EF4-FFF2-40B4-BE49-F238E27FC236}">
                  <a16:creationId xmlns:a16="http://schemas.microsoft.com/office/drawing/2014/main" id="{6D8153CB-0607-1DB0-8E81-9673ED14B21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18527" name="直接连接符 438">
              <a:extLst>
                <a:ext uri="{FF2B5EF4-FFF2-40B4-BE49-F238E27FC236}">
                  <a16:creationId xmlns:a16="http://schemas.microsoft.com/office/drawing/2014/main" id="{B876D1A1-CCEE-B28F-9197-99C036A55A52}"/>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18528" name="直接连接符 439">
              <a:extLst>
                <a:ext uri="{FF2B5EF4-FFF2-40B4-BE49-F238E27FC236}">
                  <a16:creationId xmlns:a16="http://schemas.microsoft.com/office/drawing/2014/main" id="{2E49DA56-36A9-004D-6908-F0F5130FBA5D}"/>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18529" name="直接连接符 440">
              <a:extLst>
                <a:ext uri="{FF2B5EF4-FFF2-40B4-BE49-F238E27FC236}">
                  <a16:creationId xmlns:a16="http://schemas.microsoft.com/office/drawing/2014/main" id="{DBF72AB0-C15F-103E-257B-6C470729C944}"/>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0" name="直接连接符 441">
              <a:extLst>
                <a:ext uri="{FF2B5EF4-FFF2-40B4-BE49-F238E27FC236}">
                  <a16:creationId xmlns:a16="http://schemas.microsoft.com/office/drawing/2014/main" id="{E4FE58C9-70C9-5B5F-7EF8-4EB12F67D0A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1" name="直接连接符 442">
              <a:extLst>
                <a:ext uri="{FF2B5EF4-FFF2-40B4-BE49-F238E27FC236}">
                  <a16:creationId xmlns:a16="http://schemas.microsoft.com/office/drawing/2014/main" id="{242EE026-83E1-CD3C-ECDA-64732F060992}"/>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2" name="直接连接符 443">
              <a:extLst>
                <a:ext uri="{FF2B5EF4-FFF2-40B4-BE49-F238E27FC236}">
                  <a16:creationId xmlns:a16="http://schemas.microsoft.com/office/drawing/2014/main" id="{0D286393-1038-AD76-89AF-B2AC4BA533B2}"/>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3" name="直接连接符 444">
              <a:extLst>
                <a:ext uri="{FF2B5EF4-FFF2-40B4-BE49-F238E27FC236}">
                  <a16:creationId xmlns:a16="http://schemas.microsoft.com/office/drawing/2014/main" id="{67F44746-EC99-3351-E435-BF9F106E5D4F}"/>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4" name="直接连接符 445">
              <a:extLst>
                <a:ext uri="{FF2B5EF4-FFF2-40B4-BE49-F238E27FC236}">
                  <a16:creationId xmlns:a16="http://schemas.microsoft.com/office/drawing/2014/main" id="{43269AD0-44BB-DA34-74BA-9B2A5CBF4FA1}"/>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5" name="直接连接符 446">
              <a:extLst>
                <a:ext uri="{FF2B5EF4-FFF2-40B4-BE49-F238E27FC236}">
                  <a16:creationId xmlns:a16="http://schemas.microsoft.com/office/drawing/2014/main" id="{08997206-E0A0-7869-FCA9-45B212FBC507}"/>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6" name="直接连接符 447">
              <a:extLst>
                <a:ext uri="{FF2B5EF4-FFF2-40B4-BE49-F238E27FC236}">
                  <a16:creationId xmlns:a16="http://schemas.microsoft.com/office/drawing/2014/main" id="{E5E6B1B5-A76F-DBC7-25F3-74BBA2EA311B}"/>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7" name="直接连接符 448">
              <a:extLst>
                <a:ext uri="{FF2B5EF4-FFF2-40B4-BE49-F238E27FC236}">
                  <a16:creationId xmlns:a16="http://schemas.microsoft.com/office/drawing/2014/main" id="{069BC6AA-26DC-526D-B263-89DB9A180F4A}"/>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sp>
        <p:nvSpPr>
          <p:cNvPr id="18538" name="矩形: 圆角 449">
            <a:extLst>
              <a:ext uri="{FF2B5EF4-FFF2-40B4-BE49-F238E27FC236}">
                <a16:creationId xmlns:a16="http://schemas.microsoft.com/office/drawing/2014/main" id="{068A7637-BCBC-B5B3-BC04-A30336C7FE42}"/>
              </a:ext>
            </a:extLst>
          </p:cNvPr>
          <p:cNvSpPr/>
          <p:nvPr/>
        </p:nvSpPr>
        <p:spPr>
          <a:xfrm>
            <a:off x="9564163" y="405664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39" name="矩形: 圆角 450">
            <a:extLst>
              <a:ext uri="{FF2B5EF4-FFF2-40B4-BE49-F238E27FC236}">
                <a16:creationId xmlns:a16="http://schemas.microsoft.com/office/drawing/2014/main" id="{E3FD111E-6D22-FD5D-14A6-5B1665445CFF}"/>
              </a:ext>
            </a:extLst>
          </p:cNvPr>
          <p:cNvSpPr/>
          <p:nvPr/>
        </p:nvSpPr>
        <p:spPr>
          <a:xfrm>
            <a:off x="9564163" y="4537097"/>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0" name="矩形: 圆角 451">
            <a:extLst>
              <a:ext uri="{FF2B5EF4-FFF2-40B4-BE49-F238E27FC236}">
                <a16:creationId xmlns:a16="http://schemas.microsoft.com/office/drawing/2014/main" id="{8C64620E-10D9-4DFE-8815-1AB68AC1351F}"/>
              </a:ext>
            </a:extLst>
          </p:cNvPr>
          <p:cNvSpPr/>
          <p:nvPr/>
        </p:nvSpPr>
        <p:spPr>
          <a:xfrm>
            <a:off x="9564163" y="5025610"/>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1" name="箭头: 右 452">
            <a:extLst>
              <a:ext uri="{FF2B5EF4-FFF2-40B4-BE49-F238E27FC236}">
                <a16:creationId xmlns:a16="http://schemas.microsoft.com/office/drawing/2014/main" id="{346E9C54-ABC2-CC6F-9CE6-4E41B2D504B7}"/>
              </a:ext>
            </a:extLst>
          </p:cNvPr>
          <p:cNvSpPr/>
          <p:nvPr/>
        </p:nvSpPr>
        <p:spPr>
          <a:xfrm>
            <a:off x="9071652" y="4461691"/>
            <a:ext cx="267929" cy="249645"/>
          </a:xfrm>
          <a:prstGeom prst="rightArrow">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8542" name="直接箭头连接符 461">
            <a:extLst>
              <a:ext uri="{FF2B5EF4-FFF2-40B4-BE49-F238E27FC236}">
                <a16:creationId xmlns:a16="http://schemas.microsoft.com/office/drawing/2014/main" id="{DC09C839-9F32-CCE1-7143-326709CF7B78}"/>
              </a:ext>
            </a:extLst>
          </p:cNvPr>
          <p:cNvCxnSpPr>
            <a:cxnSpLocks/>
          </p:cNvCxnSpPr>
          <p:nvPr/>
        </p:nvCxnSpPr>
        <p:spPr>
          <a:xfrm flipH="1" flipV="1">
            <a:off x="5611324"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3" name="直接箭头连接符 462">
            <a:extLst>
              <a:ext uri="{FF2B5EF4-FFF2-40B4-BE49-F238E27FC236}">
                <a16:creationId xmlns:a16="http://schemas.microsoft.com/office/drawing/2014/main" id="{D2D13EA5-2E47-B2EB-79D5-A7782CD7EE35}"/>
              </a:ext>
            </a:extLst>
          </p:cNvPr>
          <p:cNvCxnSpPr>
            <a:cxnSpLocks/>
          </p:cNvCxnSpPr>
          <p:nvPr/>
        </p:nvCxnSpPr>
        <p:spPr>
          <a:xfrm flipH="1" flipV="1">
            <a:off x="5208445"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4" name="直接箭头连接符 463">
            <a:extLst>
              <a:ext uri="{FF2B5EF4-FFF2-40B4-BE49-F238E27FC236}">
                <a16:creationId xmlns:a16="http://schemas.microsoft.com/office/drawing/2014/main" id="{66B08B8E-A6AB-2108-B83C-C72BC573B1AB}"/>
              </a:ext>
            </a:extLst>
          </p:cNvPr>
          <p:cNvCxnSpPr>
            <a:cxnSpLocks/>
          </p:cNvCxnSpPr>
          <p:nvPr/>
        </p:nvCxnSpPr>
        <p:spPr>
          <a:xfrm flipH="1" flipV="1">
            <a:off x="4803372" y="576052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5" name="直接箭头连接符 464">
            <a:extLst>
              <a:ext uri="{FF2B5EF4-FFF2-40B4-BE49-F238E27FC236}">
                <a16:creationId xmlns:a16="http://schemas.microsoft.com/office/drawing/2014/main" id="{6EF03AAE-DD8E-43CE-CB1E-39344B431507}"/>
              </a:ext>
            </a:extLst>
          </p:cNvPr>
          <p:cNvCxnSpPr>
            <a:cxnSpLocks/>
          </p:cNvCxnSpPr>
          <p:nvPr/>
        </p:nvCxnSpPr>
        <p:spPr>
          <a:xfrm flipH="1" flipV="1">
            <a:off x="4397676"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6" name="直接箭头连接符 465">
            <a:extLst>
              <a:ext uri="{FF2B5EF4-FFF2-40B4-BE49-F238E27FC236}">
                <a16:creationId xmlns:a16="http://schemas.microsoft.com/office/drawing/2014/main" id="{8DCF64F2-4F8D-6E3D-5919-511B2A1F6152}"/>
              </a:ext>
            </a:extLst>
          </p:cNvPr>
          <p:cNvCxnSpPr>
            <a:cxnSpLocks/>
          </p:cNvCxnSpPr>
          <p:nvPr/>
        </p:nvCxnSpPr>
        <p:spPr>
          <a:xfrm flipH="1" flipV="1">
            <a:off x="4004448"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7" name="直接箭头连接符 466">
            <a:extLst>
              <a:ext uri="{FF2B5EF4-FFF2-40B4-BE49-F238E27FC236}">
                <a16:creationId xmlns:a16="http://schemas.microsoft.com/office/drawing/2014/main" id="{2148946C-DF84-0594-7DE5-DC1346E2CDB9}"/>
              </a:ext>
            </a:extLst>
          </p:cNvPr>
          <p:cNvCxnSpPr>
            <a:cxnSpLocks/>
          </p:cNvCxnSpPr>
          <p:nvPr/>
        </p:nvCxnSpPr>
        <p:spPr>
          <a:xfrm flipV="1">
            <a:off x="3607006" y="5764480"/>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548" name="组合 467">
            <a:extLst>
              <a:ext uri="{FF2B5EF4-FFF2-40B4-BE49-F238E27FC236}">
                <a16:creationId xmlns:a16="http://schemas.microsoft.com/office/drawing/2014/main" id="{B1F57E87-365E-37F9-5966-4424E9961FDC}"/>
              </a:ext>
            </a:extLst>
          </p:cNvPr>
          <p:cNvGrpSpPr/>
          <p:nvPr/>
        </p:nvGrpSpPr>
        <p:grpSpPr>
          <a:xfrm>
            <a:off x="3388881" y="5877550"/>
            <a:ext cx="2438157" cy="296057"/>
            <a:chOff x="1479375" y="4905560"/>
            <a:chExt cx="2438157" cy="296057"/>
          </a:xfrm>
        </p:grpSpPr>
        <p:sp>
          <p:nvSpPr>
            <p:cNvPr id="18549" name="矩形 468">
              <a:extLst>
                <a:ext uri="{FF2B5EF4-FFF2-40B4-BE49-F238E27FC236}">
                  <a16:creationId xmlns:a16="http://schemas.microsoft.com/office/drawing/2014/main" id="{2C7C8167-0DC6-52D5-AD99-5009F0211690}"/>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550" name="矩形 469">
              <a:extLst>
                <a:ext uri="{FF2B5EF4-FFF2-40B4-BE49-F238E27FC236}">
                  <a16:creationId xmlns:a16="http://schemas.microsoft.com/office/drawing/2014/main" id="{DE8DCC54-58D7-40B6-8E32-D10962339D4C}"/>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1" name="矩形 470">
              <a:extLst>
                <a:ext uri="{FF2B5EF4-FFF2-40B4-BE49-F238E27FC236}">
                  <a16:creationId xmlns:a16="http://schemas.microsoft.com/office/drawing/2014/main" id="{810914F2-7511-3EFC-096F-52D66190F2E5}"/>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2" name="矩形 471">
              <a:extLst>
                <a:ext uri="{FF2B5EF4-FFF2-40B4-BE49-F238E27FC236}">
                  <a16:creationId xmlns:a16="http://schemas.microsoft.com/office/drawing/2014/main" id="{6122787E-8213-0AF3-CF79-7F2347E3F9A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3" name="矩形 472">
              <a:extLst>
                <a:ext uri="{FF2B5EF4-FFF2-40B4-BE49-F238E27FC236}">
                  <a16:creationId xmlns:a16="http://schemas.microsoft.com/office/drawing/2014/main" id="{85C9AA4B-B602-397F-5A50-3570E0D8197E}"/>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4" name="矩形 473">
              <a:extLst>
                <a:ext uri="{FF2B5EF4-FFF2-40B4-BE49-F238E27FC236}">
                  <a16:creationId xmlns:a16="http://schemas.microsoft.com/office/drawing/2014/main" id="{CEAE8597-EF31-E698-04E0-9DC24FF41B85}"/>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8555" name="矩形: 圆角 474">
            <a:extLst>
              <a:ext uri="{FF2B5EF4-FFF2-40B4-BE49-F238E27FC236}">
                <a16:creationId xmlns:a16="http://schemas.microsoft.com/office/drawing/2014/main" id="{50FED594-92C9-4923-FD1F-813C2D85ABE5}"/>
              </a:ext>
            </a:extLst>
          </p:cNvPr>
          <p:cNvSpPr/>
          <p:nvPr/>
        </p:nvSpPr>
        <p:spPr>
          <a:xfrm>
            <a:off x="3435444" y="3622879"/>
            <a:ext cx="2361201" cy="2137009"/>
          </a:xfrm>
          <a:prstGeom prst="roundRect">
            <a:avLst>
              <a:gd name="adj" fmla="val 5669"/>
            </a:avLst>
          </a:prstGeom>
          <a:no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56" name="组合 475">
            <a:extLst>
              <a:ext uri="{FF2B5EF4-FFF2-40B4-BE49-F238E27FC236}">
                <a16:creationId xmlns:a16="http://schemas.microsoft.com/office/drawing/2014/main" id="{7A89D27E-46DA-9BC3-D90B-C1262F0FD386}"/>
              </a:ext>
            </a:extLst>
          </p:cNvPr>
          <p:cNvGrpSpPr/>
          <p:nvPr/>
        </p:nvGrpSpPr>
        <p:grpSpPr>
          <a:xfrm>
            <a:off x="3607006" y="3783728"/>
            <a:ext cx="1994701" cy="357451"/>
            <a:chOff x="5806435" y="3474660"/>
            <a:chExt cx="2751207" cy="436630"/>
          </a:xfrm>
        </p:grpSpPr>
        <p:cxnSp>
          <p:nvCxnSpPr>
            <p:cNvPr id="18557" name="直接连接符 476">
              <a:extLst>
                <a:ext uri="{FF2B5EF4-FFF2-40B4-BE49-F238E27FC236}">
                  <a16:creationId xmlns:a16="http://schemas.microsoft.com/office/drawing/2014/main" id="{ACE858B1-9288-C8DC-EEF7-0B09439DF87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8" name="直接连接符 477">
              <a:extLst>
                <a:ext uri="{FF2B5EF4-FFF2-40B4-BE49-F238E27FC236}">
                  <a16:creationId xmlns:a16="http://schemas.microsoft.com/office/drawing/2014/main" id="{10726729-5FC5-1EDE-98BD-65CD0FF21002}"/>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9" name="直接连接符 478">
              <a:extLst>
                <a:ext uri="{FF2B5EF4-FFF2-40B4-BE49-F238E27FC236}">
                  <a16:creationId xmlns:a16="http://schemas.microsoft.com/office/drawing/2014/main" id="{FE540C10-7649-9418-EEB0-E4103F8840ED}"/>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0" name="直接连接符 479">
              <a:extLst>
                <a:ext uri="{FF2B5EF4-FFF2-40B4-BE49-F238E27FC236}">
                  <a16:creationId xmlns:a16="http://schemas.microsoft.com/office/drawing/2014/main" id="{105C9506-19DF-5ED6-FBBC-EEA31EF609B4}"/>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1" name="直接连接符 480">
              <a:extLst>
                <a:ext uri="{FF2B5EF4-FFF2-40B4-BE49-F238E27FC236}">
                  <a16:creationId xmlns:a16="http://schemas.microsoft.com/office/drawing/2014/main" id="{0FFFBE4D-C55D-343C-4417-293A63C3D8F7}"/>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2" name="直接连接符 481">
              <a:extLst>
                <a:ext uri="{FF2B5EF4-FFF2-40B4-BE49-F238E27FC236}">
                  <a16:creationId xmlns:a16="http://schemas.microsoft.com/office/drawing/2014/main" id="{7DEBD242-40CE-9352-908A-3BC90C995E56}"/>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3" name="直接连接符 482">
              <a:extLst>
                <a:ext uri="{FF2B5EF4-FFF2-40B4-BE49-F238E27FC236}">
                  <a16:creationId xmlns:a16="http://schemas.microsoft.com/office/drawing/2014/main" id="{E8D45E8B-FEF6-2E0F-5F76-C48CF11CE87D}"/>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64" name="直接连接符 483">
              <a:extLst>
                <a:ext uri="{FF2B5EF4-FFF2-40B4-BE49-F238E27FC236}">
                  <a16:creationId xmlns:a16="http://schemas.microsoft.com/office/drawing/2014/main" id="{6C0A3CAA-556C-DA35-2F81-366B31D3FAF2}"/>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65" name="直接连接符 484">
              <a:extLst>
                <a:ext uri="{FF2B5EF4-FFF2-40B4-BE49-F238E27FC236}">
                  <a16:creationId xmlns:a16="http://schemas.microsoft.com/office/drawing/2014/main" id="{5A2D6F72-AFA1-FE98-0D35-9A86550188D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66" name="直接连接符 485">
              <a:extLst>
                <a:ext uri="{FF2B5EF4-FFF2-40B4-BE49-F238E27FC236}">
                  <a16:creationId xmlns:a16="http://schemas.microsoft.com/office/drawing/2014/main" id="{9843C123-D861-09D4-81C8-4DAFBB32F0AE}"/>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67" name="直接连接符 486">
              <a:extLst>
                <a:ext uri="{FF2B5EF4-FFF2-40B4-BE49-F238E27FC236}">
                  <a16:creationId xmlns:a16="http://schemas.microsoft.com/office/drawing/2014/main" id="{9F93D388-36AF-AA09-8DBE-597E1064213E}"/>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68" name="直接连接符 487">
              <a:extLst>
                <a:ext uri="{FF2B5EF4-FFF2-40B4-BE49-F238E27FC236}">
                  <a16:creationId xmlns:a16="http://schemas.microsoft.com/office/drawing/2014/main" id="{9226DC0C-4B84-F463-42B9-9D470714AAA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69" name="直接连接符 488">
              <a:extLst>
                <a:ext uri="{FF2B5EF4-FFF2-40B4-BE49-F238E27FC236}">
                  <a16:creationId xmlns:a16="http://schemas.microsoft.com/office/drawing/2014/main" id="{667A584B-80B1-FC54-5F4D-6806CBD98B06}"/>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0" name="直接连接符 489">
              <a:extLst>
                <a:ext uri="{FF2B5EF4-FFF2-40B4-BE49-F238E27FC236}">
                  <a16:creationId xmlns:a16="http://schemas.microsoft.com/office/drawing/2014/main" id="{D0AA8882-B711-D396-009B-552709876ECA}"/>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1" name="直接连接符 490">
              <a:extLst>
                <a:ext uri="{FF2B5EF4-FFF2-40B4-BE49-F238E27FC236}">
                  <a16:creationId xmlns:a16="http://schemas.microsoft.com/office/drawing/2014/main" id="{6B7498CB-1AD9-D892-1FF6-F10482F36FE5}"/>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2" name="直接连接符 491">
              <a:extLst>
                <a:ext uri="{FF2B5EF4-FFF2-40B4-BE49-F238E27FC236}">
                  <a16:creationId xmlns:a16="http://schemas.microsoft.com/office/drawing/2014/main" id="{DF6C4BA3-7C8B-BDAC-D6EF-7823D806D35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3" name="直接连接符 492">
              <a:extLst>
                <a:ext uri="{FF2B5EF4-FFF2-40B4-BE49-F238E27FC236}">
                  <a16:creationId xmlns:a16="http://schemas.microsoft.com/office/drawing/2014/main" id="{567D0AC7-B891-69EE-B89C-2B5B930852D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4" name="直接连接符 493">
              <a:extLst>
                <a:ext uri="{FF2B5EF4-FFF2-40B4-BE49-F238E27FC236}">
                  <a16:creationId xmlns:a16="http://schemas.microsoft.com/office/drawing/2014/main" id="{33A9D27A-24E2-5824-956E-8A57B50CFB92}"/>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5" name="直接连接符 494">
              <a:extLst>
                <a:ext uri="{FF2B5EF4-FFF2-40B4-BE49-F238E27FC236}">
                  <a16:creationId xmlns:a16="http://schemas.microsoft.com/office/drawing/2014/main" id="{A9999379-646A-87A9-A808-7166CFE4D32B}"/>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6" name="直接连接符 495">
              <a:extLst>
                <a:ext uri="{FF2B5EF4-FFF2-40B4-BE49-F238E27FC236}">
                  <a16:creationId xmlns:a16="http://schemas.microsoft.com/office/drawing/2014/main" id="{642221C3-6334-9161-993F-0F7C28E0DDA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7" name="直接连接符 496">
              <a:extLst>
                <a:ext uri="{FF2B5EF4-FFF2-40B4-BE49-F238E27FC236}">
                  <a16:creationId xmlns:a16="http://schemas.microsoft.com/office/drawing/2014/main" id="{324101F2-DA30-944C-7441-6538C702ED5C}"/>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sp>
        <p:nvSpPr>
          <p:cNvPr id="18578" name="矩形: 圆角 497">
            <a:extLst>
              <a:ext uri="{FF2B5EF4-FFF2-40B4-BE49-F238E27FC236}">
                <a16:creationId xmlns:a16="http://schemas.microsoft.com/office/drawing/2014/main" id="{2085B1A5-62FF-0E72-637F-FE8F89D6556A}"/>
              </a:ext>
            </a:extLst>
          </p:cNvPr>
          <p:cNvSpPr/>
          <p:nvPr/>
        </p:nvSpPr>
        <p:spPr>
          <a:xfrm>
            <a:off x="3496887" y="4626198"/>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79" name="矩形: 圆角 498">
            <a:extLst>
              <a:ext uri="{FF2B5EF4-FFF2-40B4-BE49-F238E27FC236}">
                <a16:creationId xmlns:a16="http://schemas.microsoft.com/office/drawing/2014/main" id="{6E8AB121-8841-04C5-BA32-6AE490E8B737}"/>
              </a:ext>
            </a:extLst>
          </p:cNvPr>
          <p:cNvSpPr/>
          <p:nvPr/>
        </p:nvSpPr>
        <p:spPr>
          <a:xfrm>
            <a:off x="3496887" y="5106651"/>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0" name="矩形: 圆角 499">
            <a:extLst>
              <a:ext uri="{FF2B5EF4-FFF2-40B4-BE49-F238E27FC236}">
                <a16:creationId xmlns:a16="http://schemas.microsoft.com/office/drawing/2014/main" id="{0FD4FBD5-B911-83A6-A922-DFC58DB8A911}"/>
              </a:ext>
            </a:extLst>
          </p:cNvPr>
          <p:cNvSpPr/>
          <p:nvPr/>
        </p:nvSpPr>
        <p:spPr>
          <a:xfrm>
            <a:off x="3496887" y="559516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1" name="矩形: 圆角 500">
            <a:extLst>
              <a:ext uri="{FF2B5EF4-FFF2-40B4-BE49-F238E27FC236}">
                <a16:creationId xmlns:a16="http://schemas.microsoft.com/office/drawing/2014/main" id="{3D29214A-B471-D016-C9E3-F7AB47048CD1}"/>
              </a:ext>
            </a:extLst>
          </p:cNvPr>
          <p:cNvSpPr/>
          <p:nvPr/>
        </p:nvSpPr>
        <p:spPr>
          <a:xfrm>
            <a:off x="3493269" y="414441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2" name="矩形: 圆角 501">
            <a:extLst>
              <a:ext uri="{FF2B5EF4-FFF2-40B4-BE49-F238E27FC236}">
                <a16:creationId xmlns:a16="http://schemas.microsoft.com/office/drawing/2014/main" id="{E5435CCE-3AA4-E65E-2DDF-C4EA6489905A}"/>
              </a:ext>
            </a:extLst>
          </p:cNvPr>
          <p:cNvSpPr/>
          <p:nvPr/>
        </p:nvSpPr>
        <p:spPr>
          <a:xfrm>
            <a:off x="3493269" y="3684893"/>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83" name="组合 502">
            <a:extLst>
              <a:ext uri="{FF2B5EF4-FFF2-40B4-BE49-F238E27FC236}">
                <a16:creationId xmlns:a16="http://schemas.microsoft.com/office/drawing/2014/main" id="{1A305533-FB70-34B7-43BB-34213280E15D}"/>
              </a:ext>
            </a:extLst>
          </p:cNvPr>
          <p:cNvGrpSpPr/>
          <p:nvPr/>
        </p:nvGrpSpPr>
        <p:grpSpPr>
          <a:xfrm>
            <a:off x="3603806" y="4236225"/>
            <a:ext cx="1994701" cy="384450"/>
            <a:chOff x="5806435" y="3474660"/>
            <a:chExt cx="2751207" cy="436630"/>
          </a:xfrm>
        </p:grpSpPr>
        <p:cxnSp>
          <p:nvCxnSpPr>
            <p:cNvPr id="18584" name="直接连接符 503">
              <a:extLst>
                <a:ext uri="{FF2B5EF4-FFF2-40B4-BE49-F238E27FC236}">
                  <a16:creationId xmlns:a16="http://schemas.microsoft.com/office/drawing/2014/main" id="{6A7BEDB7-CA38-EA4D-7FB1-61B563F97141}"/>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5" name="直接连接符 504">
              <a:extLst>
                <a:ext uri="{FF2B5EF4-FFF2-40B4-BE49-F238E27FC236}">
                  <a16:creationId xmlns:a16="http://schemas.microsoft.com/office/drawing/2014/main" id="{77AE373E-8BB2-BDAA-604C-58AA30FD7ECE}"/>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6" name="直接连接符 505">
              <a:extLst>
                <a:ext uri="{FF2B5EF4-FFF2-40B4-BE49-F238E27FC236}">
                  <a16:creationId xmlns:a16="http://schemas.microsoft.com/office/drawing/2014/main" id="{80073982-D01D-C4FF-CE14-BC8FB59793BE}"/>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7" name="直接连接符 506">
              <a:extLst>
                <a:ext uri="{FF2B5EF4-FFF2-40B4-BE49-F238E27FC236}">
                  <a16:creationId xmlns:a16="http://schemas.microsoft.com/office/drawing/2014/main" id="{83611096-5E14-15D9-F4E2-210265B85729}"/>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8" name="直接连接符 507">
              <a:extLst>
                <a:ext uri="{FF2B5EF4-FFF2-40B4-BE49-F238E27FC236}">
                  <a16:creationId xmlns:a16="http://schemas.microsoft.com/office/drawing/2014/main" id="{B9448D0B-4919-D222-0FF4-67B8ECC5A8A6}"/>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9" name="直接连接符 508">
              <a:extLst>
                <a:ext uri="{FF2B5EF4-FFF2-40B4-BE49-F238E27FC236}">
                  <a16:creationId xmlns:a16="http://schemas.microsoft.com/office/drawing/2014/main" id="{8576A5B7-66BB-86FD-B6BF-6F9FF3B165AA}"/>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90" name="直接连接符 509">
              <a:extLst>
                <a:ext uri="{FF2B5EF4-FFF2-40B4-BE49-F238E27FC236}">
                  <a16:creationId xmlns:a16="http://schemas.microsoft.com/office/drawing/2014/main" id="{B4A1D2DF-FF64-ECA9-1D2C-7FF39E39E9CA}"/>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91" name="直接连接符 510">
              <a:extLst>
                <a:ext uri="{FF2B5EF4-FFF2-40B4-BE49-F238E27FC236}">
                  <a16:creationId xmlns:a16="http://schemas.microsoft.com/office/drawing/2014/main" id="{61C95B98-841F-8736-E053-5D8A8F094933}"/>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92" name="直接连接符 511">
              <a:extLst>
                <a:ext uri="{FF2B5EF4-FFF2-40B4-BE49-F238E27FC236}">
                  <a16:creationId xmlns:a16="http://schemas.microsoft.com/office/drawing/2014/main" id="{BB131369-2745-E6A3-53D7-E489571C8B8A}"/>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93" name="直接连接符 512">
              <a:extLst>
                <a:ext uri="{FF2B5EF4-FFF2-40B4-BE49-F238E27FC236}">
                  <a16:creationId xmlns:a16="http://schemas.microsoft.com/office/drawing/2014/main" id="{1B8AFC5B-1B50-B3DC-6F62-F3DC5AA8F82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94" name="直接连接符 513">
              <a:extLst>
                <a:ext uri="{FF2B5EF4-FFF2-40B4-BE49-F238E27FC236}">
                  <a16:creationId xmlns:a16="http://schemas.microsoft.com/office/drawing/2014/main" id="{F0C3BEF4-4A58-1BE4-713C-00E213D5E11A}"/>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95" name="直接连接符 514">
              <a:extLst>
                <a:ext uri="{FF2B5EF4-FFF2-40B4-BE49-F238E27FC236}">
                  <a16:creationId xmlns:a16="http://schemas.microsoft.com/office/drawing/2014/main" id="{D717FCC7-9C1D-21D0-2630-848D60287B19}"/>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96" name="直接连接符 515">
              <a:extLst>
                <a:ext uri="{FF2B5EF4-FFF2-40B4-BE49-F238E27FC236}">
                  <a16:creationId xmlns:a16="http://schemas.microsoft.com/office/drawing/2014/main" id="{212B8DD8-8915-2970-D3B6-38886D1F9562}"/>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7" name="直接连接符 516">
              <a:extLst>
                <a:ext uri="{FF2B5EF4-FFF2-40B4-BE49-F238E27FC236}">
                  <a16:creationId xmlns:a16="http://schemas.microsoft.com/office/drawing/2014/main" id="{88220522-C58E-451F-55D0-6D298DA97E47}"/>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8" name="直接连接符 517">
              <a:extLst>
                <a:ext uri="{FF2B5EF4-FFF2-40B4-BE49-F238E27FC236}">
                  <a16:creationId xmlns:a16="http://schemas.microsoft.com/office/drawing/2014/main" id="{9F7418B7-7E8C-9CD3-F062-4088845AD956}"/>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9" name="直接连接符 518">
              <a:extLst>
                <a:ext uri="{FF2B5EF4-FFF2-40B4-BE49-F238E27FC236}">
                  <a16:creationId xmlns:a16="http://schemas.microsoft.com/office/drawing/2014/main" id="{2929FAB0-C03C-FF74-A67E-7DEAF0A7CAD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0" name="直接连接符 519">
              <a:extLst>
                <a:ext uri="{FF2B5EF4-FFF2-40B4-BE49-F238E27FC236}">
                  <a16:creationId xmlns:a16="http://schemas.microsoft.com/office/drawing/2014/main" id="{04A60E48-B3C9-19BD-4CD7-A39C08411FA4}"/>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1" name="直接连接符 520">
              <a:extLst>
                <a:ext uri="{FF2B5EF4-FFF2-40B4-BE49-F238E27FC236}">
                  <a16:creationId xmlns:a16="http://schemas.microsoft.com/office/drawing/2014/main" id="{E9A2A575-AEEC-D180-76B6-C36D185E3888}"/>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2" name="直接连接符 521">
              <a:extLst>
                <a:ext uri="{FF2B5EF4-FFF2-40B4-BE49-F238E27FC236}">
                  <a16:creationId xmlns:a16="http://schemas.microsoft.com/office/drawing/2014/main" id="{FBCEC0E5-E2B4-1F3D-E124-CE1F125102C5}"/>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3" name="直接连接符 522">
              <a:extLst>
                <a:ext uri="{FF2B5EF4-FFF2-40B4-BE49-F238E27FC236}">
                  <a16:creationId xmlns:a16="http://schemas.microsoft.com/office/drawing/2014/main" id="{B7E14C9A-1D0D-4A8E-7E7E-DE2260917CE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4" name="直接连接符 523">
              <a:extLst>
                <a:ext uri="{FF2B5EF4-FFF2-40B4-BE49-F238E27FC236}">
                  <a16:creationId xmlns:a16="http://schemas.microsoft.com/office/drawing/2014/main" id="{957F1FC3-5038-E76A-2008-CA149D045594}"/>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05" name="组合 524">
            <a:extLst>
              <a:ext uri="{FF2B5EF4-FFF2-40B4-BE49-F238E27FC236}">
                <a16:creationId xmlns:a16="http://schemas.microsoft.com/office/drawing/2014/main" id="{AFA41DED-FF3F-4D91-F038-8A279CE7489B}"/>
              </a:ext>
            </a:extLst>
          </p:cNvPr>
          <p:cNvGrpSpPr/>
          <p:nvPr/>
        </p:nvGrpSpPr>
        <p:grpSpPr>
          <a:xfrm>
            <a:off x="3630008" y="4711115"/>
            <a:ext cx="1994701" cy="384450"/>
            <a:chOff x="5806435" y="3474660"/>
            <a:chExt cx="2751207" cy="436630"/>
          </a:xfrm>
        </p:grpSpPr>
        <p:cxnSp>
          <p:nvCxnSpPr>
            <p:cNvPr id="18606" name="直接连接符 525">
              <a:extLst>
                <a:ext uri="{FF2B5EF4-FFF2-40B4-BE49-F238E27FC236}">
                  <a16:creationId xmlns:a16="http://schemas.microsoft.com/office/drawing/2014/main" id="{0B10F11B-576F-D92F-DB16-6141053D345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7" name="直接连接符 526">
              <a:extLst>
                <a:ext uri="{FF2B5EF4-FFF2-40B4-BE49-F238E27FC236}">
                  <a16:creationId xmlns:a16="http://schemas.microsoft.com/office/drawing/2014/main" id="{B6D3856A-31B4-162C-2A81-62F61690B798}"/>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8" name="直接连接符 527">
              <a:extLst>
                <a:ext uri="{FF2B5EF4-FFF2-40B4-BE49-F238E27FC236}">
                  <a16:creationId xmlns:a16="http://schemas.microsoft.com/office/drawing/2014/main" id="{8FEB7B68-6199-0E4C-8536-53C448EBAF71}"/>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9" name="直接连接符 528">
              <a:extLst>
                <a:ext uri="{FF2B5EF4-FFF2-40B4-BE49-F238E27FC236}">
                  <a16:creationId xmlns:a16="http://schemas.microsoft.com/office/drawing/2014/main" id="{DEE5B999-FB17-BDE6-DE40-7A83132E3323}"/>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0" name="直接连接符 529">
              <a:extLst>
                <a:ext uri="{FF2B5EF4-FFF2-40B4-BE49-F238E27FC236}">
                  <a16:creationId xmlns:a16="http://schemas.microsoft.com/office/drawing/2014/main" id="{3BC492FC-55AD-64C1-AC53-3BFA87F055BB}"/>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1" name="直接连接符 530">
              <a:extLst>
                <a:ext uri="{FF2B5EF4-FFF2-40B4-BE49-F238E27FC236}">
                  <a16:creationId xmlns:a16="http://schemas.microsoft.com/office/drawing/2014/main" id="{1A53DC11-4813-D22E-4889-9FFB2A28784B}"/>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2" name="直接连接符 531">
              <a:extLst>
                <a:ext uri="{FF2B5EF4-FFF2-40B4-BE49-F238E27FC236}">
                  <a16:creationId xmlns:a16="http://schemas.microsoft.com/office/drawing/2014/main" id="{D4A20AD7-5F3F-FE3F-F32C-6058116DD247}"/>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13" name="直接连接符 532">
              <a:extLst>
                <a:ext uri="{FF2B5EF4-FFF2-40B4-BE49-F238E27FC236}">
                  <a16:creationId xmlns:a16="http://schemas.microsoft.com/office/drawing/2014/main" id="{548A125A-3E0E-6B57-542A-CB60649D053F}"/>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14" name="直接连接符 533">
              <a:extLst>
                <a:ext uri="{FF2B5EF4-FFF2-40B4-BE49-F238E27FC236}">
                  <a16:creationId xmlns:a16="http://schemas.microsoft.com/office/drawing/2014/main" id="{9447BE0F-9D18-E32B-274A-5BDF75BE8BD3}"/>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15" name="直接连接符 534">
              <a:extLst>
                <a:ext uri="{FF2B5EF4-FFF2-40B4-BE49-F238E27FC236}">
                  <a16:creationId xmlns:a16="http://schemas.microsoft.com/office/drawing/2014/main" id="{C59710D9-411B-C8DF-88B6-DE1504C1D788}"/>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16" name="直接连接符 535">
              <a:extLst>
                <a:ext uri="{FF2B5EF4-FFF2-40B4-BE49-F238E27FC236}">
                  <a16:creationId xmlns:a16="http://schemas.microsoft.com/office/drawing/2014/main" id="{452E9175-3D0C-B132-9273-F87642FE1905}"/>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17" name="直接连接符 536">
              <a:extLst>
                <a:ext uri="{FF2B5EF4-FFF2-40B4-BE49-F238E27FC236}">
                  <a16:creationId xmlns:a16="http://schemas.microsoft.com/office/drawing/2014/main" id="{57626407-431E-5504-7C22-87B31DE11BDB}"/>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18" name="直接连接符 537">
              <a:extLst>
                <a:ext uri="{FF2B5EF4-FFF2-40B4-BE49-F238E27FC236}">
                  <a16:creationId xmlns:a16="http://schemas.microsoft.com/office/drawing/2014/main" id="{E76CA5C8-D515-F7EB-E6DB-E21F0F8F6D07}"/>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19" name="直接连接符 538">
              <a:extLst>
                <a:ext uri="{FF2B5EF4-FFF2-40B4-BE49-F238E27FC236}">
                  <a16:creationId xmlns:a16="http://schemas.microsoft.com/office/drawing/2014/main" id="{480C875E-E37C-D7F2-DC06-BEC70D96EB1D}"/>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0" name="直接连接符 539">
              <a:extLst>
                <a:ext uri="{FF2B5EF4-FFF2-40B4-BE49-F238E27FC236}">
                  <a16:creationId xmlns:a16="http://schemas.microsoft.com/office/drawing/2014/main" id="{D5F55CE3-AF44-3B55-3584-C78E4F84B6C1}"/>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1" name="直接连接符 540">
              <a:extLst>
                <a:ext uri="{FF2B5EF4-FFF2-40B4-BE49-F238E27FC236}">
                  <a16:creationId xmlns:a16="http://schemas.microsoft.com/office/drawing/2014/main" id="{B623299C-6023-7699-E1DA-41501BDA3553}"/>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2" name="直接连接符 541">
              <a:extLst>
                <a:ext uri="{FF2B5EF4-FFF2-40B4-BE49-F238E27FC236}">
                  <a16:creationId xmlns:a16="http://schemas.microsoft.com/office/drawing/2014/main" id="{37B1B7A6-A3E2-7AAD-9768-038F9681606A}"/>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3" name="直接连接符 542">
              <a:extLst>
                <a:ext uri="{FF2B5EF4-FFF2-40B4-BE49-F238E27FC236}">
                  <a16:creationId xmlns:a16="http://schemas.microsoft.com/office/drawing/2014/main" id="{4A7AC198-F539-88F9-4040-E343CFBFA24D}"/>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4" name="直接连接符 543">
              <a:extLst>
                <a:ext uri="{FF2B5EF4-FFF2-40B4-BE49-F238E27FC236}">
                  <a16:creationId xmlns:a16="http://schemas.microsoft.com/office/drawing/2014/main" id="{849FAEC5-7CE9-A992-7861-69848942B738}"/>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5" name="直接连接符 544">
              <a:extLst>
                <a:ext uri="{FF2B5EF4-FFF2-40B4-BE49-F238E27FC236}">
                  <a16:creationId xmlns:a16="http://schemas.microsoft.com/office/drawing/2014/main" id="{5494B783-CE76-BCCB-E115-45B4D70CE0E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6" name="直接连接符 545">
              <a:extLst>
                <a:ext uri="{FF2B5EF4-FFF2-40B4-BE49-F238E27FC236}">
                  <a16:creationId xmlns:a16="http://schemas.microsoft.com/office/drawing/2014/main" id="{037F2A21-26F3-58B2-F422-52543DD769CD}"/>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27" name="组合 546">
            <a:extLst>
              <a:ext uri="{FF2B5EF4-FFF2-40B4-BE49-F238E27FC236}">
                <a16:creationId xmlns:a16="http://schemas.microsoft.com/office/drawing/2014/main" id="{757738B1-79F6-2278-FAA0-109BBD585AEB}"/>
              </a:ext>
            </a:extLst>
          </p:cNvPr>
          <p:cNvGrpSpPr/>
          <p:nvPr/>
        </p:nvGrpSpPr>
        <p:grpSpPr>
          <a:xfrm>
            <a:off x="3601292" y="5209951"/>
            <a:ext cx="1994701" cy="384450"/>
            <a:chOff x="5806435" y="3474660"/>
            <a:chExt cx="2751207" cy="436630"/>
          </a:xfrm>
        </p:grpSpPr>
        <p:cxnSp>
          <p:nvCxnSpPr>
            <p:cNvPr id="18628" name="直接连接符 547">
              <a:extLst>
                <a:ext uri="{FF2B5EF4-FFF2-40B4-BE49-F238E27FC236}">
                  <a16:creationId xmlns:a16="http://schemas.microsoft.com/office/drawing/2014/main" id="{F99A5FB7-64CC-F08E-C731-202D41CF2585}"/>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29" name="直接连接符 548">
              <a:extLst>
                <a:ext uri="{FF2B5EF4-FFF2-40B4-BE49-F238E27FC236}">
                  <a16:creationId xmlns:a16="http://schemas.microsoft.com/office/drawing/2014/main" id="{C42EB2DA-D623-C448-8C0E-C13843C6DADF}"/>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0" name="直接连接符 549">
              <a:extLst>
                <a:ext uri="{FF2B5EF4-FFF2-40B4-BE49-F238E27FC236}">
                  <a16:creationId xmlns:a16="http://schemas.microsoft.com/office/drawing/2014/main" id="{EBDEC987-0252-98A6-CC0C-0DE4094E543C}"/>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1" name="直接连接符 550">
              <a:extLst>
                <a:ext uri="{FF2B5EF4-FFF2-40B4-BE49-F238E27FC236}">
                  <a16:creationId xmlns:a16="http://schemas.microsoft.com/office/drawing/2014/main" id="{1D5CA7C1-D1FC-32BF-7B2D-86A4E926B7BF}"/>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2" name="直接连接符 551">
              <a:extLst>
                <a:ext uri="{FF2B5EF4-FFF2-40B4-BE49-F238E27FC236}">
                  <a16:creationId xmlns:a16="http://schemas.microsoft.com/office/drawing/2014/main" id="{1FE43DDD-E46A-21F3-615D-27620EF198EF}"/>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3" name="直接连接符 552">
              <a:extLst>
                <a:ext uri="{FF2B5EF4-FFF2-40B4-BE49-F238E27FC236}">
                  <a16:creationId xmlns:a16="http://schemas.microsoft.com/office/drawing/2014/main" id="{35C6DF24-B948-0811-10A9-4308EB880F60}"/>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4" name="直接连接符 553">
              <a:extLst>
                <a:ext uri="{FF2B5EF4-FFF2-40B4-BE49-F238E27FC236}">
                  <a16:creationId xmlns:a16="http://schemas.microsoft.com/office/drawing/2014/main" id="{DCDBF6A0-EB86-BB93-04C2-FB2A4ADBC464}"/>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35" name="直接连接符 554">
              <a:extLst>
                <a:ext uri="{FF2B5EF4-FFF2-40B4-BE49-F238E27FC236}">
                  <a16:creationId xmlns:a16="http://schemas.microsoft.com/office/drawing/2014/main" id="{19D4F961-1503-72CE-8ADD-590E7C044C6D}"/>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36" name="直接连接符 555">
              <a:extLst>
                <a:ext uri="{FF2B5EF4-FFF2-40B4-BE49-F238E27FC236}">
                  <a16:creationId xmlns:a16="http://schemas.microsoft.com/office/drawing/2014/main" id="{ADD4F81B-E32D-594B-2AC6-67A9F0D7437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37" name="直接连接符 556">
              <a:extLst>
                <a:ext uri="{FF2B5EF4-FFF2-40B4-BE49-F238E27FC236}">
                  <a16:creationId xmlns:a16="http://schemas.microsoft.com/office/drawing/2014/main" id="{9C49331D-2D64-FD51-4627-2AB03A5D89A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38" name="直接连接符 557">
              <a:extLst>
                <a:ext uri="{FF2B5EF4-FFF2-40B4-BE49-F238E27FC236}">
                  <a16:creationId xmlns:a16="http://schemas.microsoft.com/office/drawing/2014/main" id="{3508A317-C787-0AE2-9D91-C62D3C9B11A9}"/>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39" name="直接连接符 558">
              <a:extLst>
                <a:ext uri="{FF2B5EF4-FFF2-40B4-BE49-F238E27FC236}">
                  <a16:creationId xmlns:a16="http://schemas.microsoft.com/office/drawing/2014/main" id="{209B7FD3-9721-3E53-D755-D1E1E858E0B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40" name="直接连接符 559">
              <a:extLst>
                <a:ext uri="{FF2B5EF4-FFF2-40B4-BE49-F238E27FC236}">
                  <a16:creationId xmlns:a16="http://schemas.microsoft.com/office/drawing/2014/main" id="{BEF2944C-E798-99DC-BB4F-1994047E8250}"/>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1" name="直接连接符 560">
              <a:extLst>
                <a:ext uri="{FF2B5EF4-FFF2-40B4-BE49-F238E27FC236}">
                  <a16:creationId xmlns:a16="http://schemas.microsoft.com/office/drawing/2014/main" id="{D6FDCE62-25A2-3BF1-6534-C30E9C1998D0}"/>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2" name="直接连接符 561">
              <a:extLst>
                <a:ext uri="{FF2B5EF4-FFF2-40B4-BE49-F238E27FC236}">
                  <a16:creationId xmlns:a16="http://schemas.microsoft.com/office/drawing/2014/main" id="{EC7E9AAD-9502-C53E-B62B-30404532D118}"/>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3" name="直接连接符 562">
              <a:extLst>
                <a:ext uri="{FF2B5EF4-FFF2-40B4-BE49-F238E27FC236}">
                  <a16:creationId xmlns:a16="http://schemas.microsoft.com/office/drawing/2014/main" id="{D5BAD545-B886-DDD0-CB8D-FBA8C5D805F4}"/>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4" name="直接连接符 563">
              <a:extLst>
                <a:ext uri="{FF2B5EF4-FFF2-40B4-BE49-F238E27FC236}">
                  <a16:creationId xmlns:a16="http://schemas.microsoft.com/office/drawing/2014/main" id="{F5DFF745-707E-8722-E523-36F115AB8C3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5" name="直接连接符 564">
              <a:extLst>
                <a:ext uri="{FF2B5EF4-FFF2-40B4-BE49-F238E27FC236}">
                  <a16:creationId xmlns:a16="http://schemas.microsoft.com/office/drawing/2014/main" id="{2698B00D-F040-219C-9DC8-CAD0D0B70D70}"/>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6" name="直接连接符 565">
              <a:extLst>
                <a:ext uri="{FF2B5EF4-FFF2-40B4-BE49-F238E27FC236}">
                  <a16:creationId xmlns:a16="http://schemas.microsoft.com/office/drawing/2014/main" id="{5902A9B5-638E-C217-AFBF-675D0E36732D}"/>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7" name="直接连接符 566">
              <a:extLst>
                <a:ext uri="{FF2B5EF4-FFF2-40B4-BE49-F238E27FC236}">
                  <a16:creationId xmlns:a16="http://schemas.microsoft.com/office/drawing/2014/main" id="{2296D9DF-80D1-8069-517B-64D1D699F6F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8" name="直接连接符 567">
              <a:extLst>
                <a:ext uri="{FF2B5EF4-FFF2-40B4-BE49-F238E27FC236}">
                  <a16:creationId xmlns:a16="http://schemas.microsoft.com/office/drawing/2014/main" id="{C4DF510C-69CE-A321-0F9F-ED4603F811C7}"/>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cxnSp>
        <p:nvCxnSpPr>
          <p:cNvPr id="18649" name="直接箭头连接符 568">
            <a:extLst>
              <a:ext uri="{FF2B5EF4-FFF2-40B4-BE49-F238E27FC236}">
                <a16:creationId xmlns:a16="http://schemas.microsoft.com/office/drawing/2014/main" id="{504F64E6-283B-6412-8088-7F3ED3F6A614}"/>
              </a:ext>
            </a:extLst>
          </p:cNvPr>
          <p:cNvCxnSpPr>
            <a:cxnSpLocks/>
          </p:cNvCxnSpPr>
          <p:nvPr/>
        </p:nvCxnSpPr>
        <p:spPr>
          <a:xfrm flipH="1" flipV="1">
            <a:off x="5606664"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0" name="直接箭头连接符 569">
            <a:extLst>
              <a:ext uri="{FF2B5EF4-FFF2-40B4-BE49-F238E27FC236}">
                <a16:creationId xmlns:a16="http://schemas.microsoft.com/office/drawing/2014/main" id="{BB641123-A6E0-D15C-5FA2-03DB9052A569}"/>
              </a:ext>
            </a:extLst>
          </p:cNvPr>
          <p:cNvCxnSpPr>
            <a:cxnSpLocks/>
          </p:cNvCxnSpPr>
          <p:nvPr/>
        </p:nvCxnSpPr>
        <p:spPr>
          <a:xfrm flipH="1" flipV="1">
            <a:off x="5203785"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1" name="直接箭头连接符 570">
            <a:extLst>
              <a:ext uri="{FF2B5EF4-FFF2-40B4-BE49-F238E27FC236}">
                <a16:creationId xmlns:a16="http://schemas.microsoft.com/office/drawing/2014/main" id="{9EAF2D2F-9436-6CC0-2A68-C03BA54AEEB7}"/>
              </a:ext>
            </a:extLst>
          </p:cNvPr>
          <p:cNvCxnSpPr>
            <a:cxnSpLocks/>
          </p:cNvCxnSpPr>
          <p:nvPr/>
        </p:nvCxnSpPr>
        <p:spPr>
          <a:xfrm flipH="1" flipV="1">
            <a:off x="4798712" y="343579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2" name="直接箭头连接符 571">
            <a:extLst>
              <a:ext uri="{FF2B5EF4-FFF2-40B4-BE49-F238E27FC236}">
                <a16:creationId xmlns:a16="http://schemas.microsoft.com/office/drawing/2014/main" id="{648D6B2B-0334-9FAC-E856-71E3C3BC9F18}"/>
              </a:ext>
            </a:extLst>
          </p:cNvPr>
          <p:cNvCxnSpPr>
            <a:cxnSpLocks/>
          </p:cNvCxnSpPr>
          <p:nvPr/>
        </p:nvCxnSpPr>
        <p:spPr>
          <a:xfrm flipH="1" flipV="1">
            <a:off x="4393016"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3" name="直接箭头连接符 572">
            <a:extLst>
              <a:ext uri="{FF2B5EF4-FFF2-40B4-BE49-F238E27FC236}">
                <a16:creationId xmlns:a16="http://schemas.microsoft.com/office/drawing/2014/main" id="{7B46894C-CCCF-4F3F-2B69-53525EA2D9DF}"/>
              </a:ext>
            </a:extLst>
          </p:cNvPr>
          <p:cNvCxnSpPr>
            <a:cxnSpLocks/>
          </p:cNvCxnSpPr>
          <p:nvPr/>
        </p:nvCxnSpPr>
        <p:spPr>
          <a:xfrm flipH="1" flipV="1">
            <a:off x="3999788"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4" name="直接箭头连接符 573">
            <a:extLst>
              <a:ext uri="{FF2B5EF4-FFF2-40B4-BE49-F238E27FC236}">
                <a16:creationId xmlns:a16="http://schemas.microsoft.com/office/drawing/2014/main" id="{63F4C9F9-99E1-37AA-0B76-297D767EAB05}"/>
              </a:ext>
            </a:extLst>
          </p:cNvPr>
          <p:cNvCxnSpPr>
            <a:cxnSpLocks/>
          </p:cNvCxnSpPr>
          <p:nvPr/>
        </p:nvCxnSpPr>
        <p:spPr>
          <a:xfrm flipV="1">
            <a:off x="3602346" y="343975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55" name="组合 574">
            <a:extLst>
              <a:ext uri="{FF2B5EF4-FFF2-40B4-BE49-F238E27FC236}">
                <a16:creationId xmlns:a16="http://schemas.microsoft.com/office/drawing/2014/main" id="{7A9F1564-8419-6DD9-791B-169C459A786D}"/>
              </a:ext>
            </a:extLst>
          </p:cNvPr>
          <p:cNvGrpSpPr/>
          <p:nvPr/>
        </p:nvGrpSpPr>
        <p:grpSpPr>
          <a:xfrm>
            <a:off x="3406183" y="3164991"/>
            <a:ext cx="2420855" cy="298785"/>
            <a:chOff x="5379914" y="3286921"/>
            <a:chExt cx="2420855" cy="298785"/>
          </a:xfrm>
        </p:grpSpPr>
        <p:sp>
          <p:nvSpPr>
            <p:cNvPr id="18656" name="矩形 575">
              <a:extLst>
                <a:ext uri="{FF2B5EF4-FFF2-40B4-BE49-F238E27FC236}">
                  <a16:creationId xmlns:a16="http://schemas.microsoft.com/office/drawing/2014/main" id="{31EFE910-A043-2298-BD11-1ADF0DD09E38}"/>
                </a:ext>
              </a:extLst>
            </p:cNvPr>
            <p:cNvSpPr/>
            <p:nvPr/>
          </p:nvSpPr>
          <p:spPr>
            <a:xfrm>
              <a:off x="537991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18657" name="矩形 576">
              <a:extLst>
                <a:ext uri="{FF2B5EF4-FFF2-40B4-BE49-F238E27FC236}">
                  <a16:creationId xmlns:a16="http://schemas.microsoft.com/office/drawing/2014/main" id="{AED954AB-0D8B-45AC-9608-51D7EFE85F8A}"/>
                </a:ext>
              </a:extLst>
            </p:cNvPr>
            <p:cNvSpPr/>
            <p:nvPr/>
          </p:nvSpPr>
          <p:spPr>
            <a:xfrm>
              <a:off x="576377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8" name="矩形 577">
              <a:extLst>
                <a:ext uri="{FF2B5EF4-FFF2-40B4-BE49-F238E27FC236}">
                  <a16:creationId xmlns:a16="http://schemas.microsoft.com/office/drawing/2014/main" id="{7334DB6F-092F-3521-A337-109B2C806534}"/>
                </a:ext>
              </a:extLst>
            </p:cNvPr>
            <p:cNvSpPr/>
            <p:nvPr/>
          </p:nvSpPr>
          <p:spPr>
            <a:xfrm>
              <a:off x="615445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9" name="矩形 578">
              <a:extLst>
                <a:ext uri="{FF2B5EF4-FFF2-40B4-BE49-F238E27FC236}">
                  <a16:creationId xmlns:a16="http://schemas.microsoft.com/office/drawing/2014/main" id="{6C2B7108-46D1-19AA-534E-F0698AC79A6F}"/>
                </a:ext>
              </a:extLst>
            </p:cNvPr>
            <p:cNvSpPr/>
            <p:nvPr/>
          </p:nvSpPr>
          <p:spPr>
            <a:xfrm>
              <a:off x="656574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0" name="矩形 579">
              <a:extLst>
                <a:ext uri="{FF2B5EF4-FFF2-40B4-BE49-F238E27FC236}">
                  <a16:creationId xmlns:a16="http://schemas.microsoft.com/office/drawing/2014/main" id="{EC894D65-6A99-3D1E-0C8D-BC4F2EC53651}"/>
                </a:ext>
              </a:extLst>
            </p:cNvPr>
            <p:cNvSpPr/>
            <p:nvPr/>
          </p:nvSpPr>
          <p:spPr>
            <a:xfrm>
              <a:off x="696637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1" name="矩形 580">
              <a:extLst>
                <a:ext uri="{FF2B5EF4-FFF2-40B4-BE49-F238E27FC236}">
                  <a16:creationId xmlns:a16="http://schemas.microsoft.com/office/drawing/2014/main" id="{081489ED-5B5C-0D53-5CB4-2F00B67D113B}"/>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62" name="直接箭头连接符 581">
            <a:extLst>
              <a:ext uri="{FF2B5EF4-FFF2-40B4-BE49-F238E27FC236}">
                <a16:creationId xmlns:a16="http://schemas.microsoft.com/office/drawing/2014/main" id="{59A91196-3949-80C3-C131-CDA834C7E5E8}"/>
              </a:ext>
            </a:extLst>
          </p:cNvPr>
          <p:cNvCxnSpPr>
            <a:cxnSpLocks/>
          </p:cNvCxnSpPr>
          <p:nvPr/>
        </p:nvCxnSpPr>
        <p:spPr>
          <a:xfrm flipH="1" flipV="1">
            <a:off x="2530305"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3" name="直接箭头连接符 582">
            <a:extLst>
              <a:ext uri="{FF2B5EF4-FFF2-40B4-BE49-F238E27FC236}">
                <a16:creationId xmlns:a16="http://schemas.microsoft.com/office/drawing/2014/main" id="{3554D6DE-2E08-7C78-6A75-BBABF2343CED}"/>
              </a:ext>
            </a:extLst>
          </p:cNvPr>
          <p:cNvCxnSpPr>
            <a:cxnSpLocks/>
          </p:cNvCxnSpPr>
          <p:nvPr/>
        </p:nvCxnSpPr>
        <p:spPr>
          <a:xfrm flipH="1" flipV="1">
            <a:off x="2127426"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4" name="直接箭头连接符 583">
            <a:extLst>
              <a:ext uri="{FF2B5EF4-FFF2-40B4-BE49-F238E27FC236}">
                <a16:creationId xmlns:a16="http://schemas.microsoft.com/office/drawing/2014/main" id="{90BA9D5C-76A6-EE54-E0B1-ACE610832E07}"/>
              </a:ext>
            </a:extLst>
          </p:cNvPr>
          <p:cNvCxnSpPr>
            <a:cxnSpLocks/>
          </p:cNvCxnSpPr>
          <p:nvPr/>
        </p:nvCxnSpPr>
        <p:spPr>
          <a:xfrm flipH="1" flipV="1">
            <a:off x="1722353" y="572788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5" name="直接箭头连接符 584">
            <a:extLst>
              <a:ext uri="{FF2B5EF4-FFF2-40B4-BE49-F238E27FC236}">
                <a16:creationId xmlns:a16="http://schemas.microsoft.com/office/drawing/2014/main" id="{F20F9187-A874-A269-D6A5-DE5DEEB3C53F}"/>
              </a:ext>
            </a:extLst>
          </p:cNvPr>
          <p:cNvCxnSpPr>
            <a:cxnSpLocks/>
          </p:cNvCxnSpPr>
          <p:nvPr/>
        </p:nvCxnSpPr>
        <p:spPr>
          <a:xfrm flipH="1" flipV="1">
            <a:off x="1316657"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6" name="直接箭头连接符 585">
            <a:extLst>
              <a:ext uri="{FF2B5EF4-FFF2-40B4-BE49-F238E27FC236}">
                <a16:creationId xmlns:a16="http://schemas.microsoft.com/office/drawing/2014/main" id="{154E6C5B-D2E5-53E4-F21F-6595A8678285}"/>
              </a:ext>
            </a:extLst>
          </p:cNvPr>
          <p:cNvCxnSpPr>
            <a:cxnSpLocks/>
          </p:cNvCxnSpPr>
          <p:nvPr/>
        </p:nvCxnSpPr>
        <p:spPr>
          <a:xfrm flipH="1" flipV="1">
            <a:off x="923429"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7" name="直接箭头连接符 586">
            <a:extLst>
              <a:ext uri="{FF2B5EF4-FFF2-40B4-BE49-F238E27FC236}">
                <a16:creationId xmlns:a16="http://schemas.microsoft.com/office/drawing/2014/main" id="{D383F054-ABD0-22FA-007D-76DAACD45659}"/>
              </a:ext>
            </a:extLst>
          </p:cNvPr>
          <p:cNvCxnSpPr>
            <a:cxnSpLocks/>
          </p:cNvCxnSpPr>
          <p:nvPr/>
        </p:nvCxnSpPr>
        <p:spPr>
          <a:xfrm flipV="1">
            <a:off x="525987" y="573184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68" name="组合 587">
            <a:extLst>
              <a:ext uri="{FF2B5EF4-FFF2-40B4-BE49-F238E27FC236}">
                <a16:creationId xmlns:a16="http://schemas.microsoft.com/office/drawing/2014/main" id="{7EE84788-A2C5-1F5C-EB31-D99F168ACF92}"/>
              </a:ext>
            </a:extLst>
          </p:cNvPr>
          <p:cNvGrpSpPr/>
          <p:nvPr/>
        </p:nvGrpSpPr>
        <p:grpSpPr>
          <a:xfrm>
            <a:off x="307862" y="5844911"/>
            <a:ext cx="2438157" cy="296057"/>
            <a:chOff x="1479375" y="4905560"/>
            <a:chExt cx="2438157" cy="296057"/>
          </a:xfrm>
        </p:grpSpPr>
        <p:sp>
          <p:nvSpPr>
            <p:cNvPr id="18669" name="矩形 588">
              <a:extLst>
                <a:ext uri="{FF2B5EF4-FFF2-40B4-BE49-F238E27FC236}">
                  <a16:creationId xmlns:a16="http://schemas.microsoft.com/office/drawing/2014/main" id="{A2DD3805-33ED-3453-8B3E-23F94D7736FB}"/>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670" name="矩形 589">
              <a:extLst>
                <a:ext uri="{FF2B5EF4-FFF2-40B4-BE49-F238E27FC236}">
                  <a16:creationId xmlns:a16="http://schemas.microsoft.com/office/drawing/2014/main" id="{CDF563AA-0BA1-A05F-27B1-851D4B36A1FF}"/>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1" name="矩形 590">
              <a:extLst>
                <a:ext uri="{FF2B5EF4-FFF2-40B4-BE49-F238E27FC236}">
                  <a16:creationId xmlns:a16="http://schemas.microsoft.com/office/drawing/2014/main" id="{D2025651-C662-7180-CEA6-9871BA433EEA}"/>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2" name="矩形 591">
              <a:extLst>
                <a:ext uri="{FF2B5EF4-FFF2-40B4-BE49-F238E27FC236}">
                  <a16:creationId xmlns:a16="http://schemas.microsoft.com/office/drawing/2014/main" id="{3D97C29A-25ED-BACF-3C42-E8DBFAA1143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3" name="矩形 592">
              <a:extLst>
                <a:ext uri="{FF2B5EF4-FFF2-40B4-BE49-F238E27FC236}">
                  <a16:creationId xmlns:a16="http://schemas.microsoft.com/office/drawing/2014/main" id="{E22B8A5B-B61E-FB1C-5FEC-C3928A114CC0}"/>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4" name="矩形 593">
              <a:extLst>
                <a:ext uri="{FF2B5EF4-FFF2-40B4-BE49-F238E27FC236}">
                  <a16:creationId xmlns:a16="http://schemas.microsoft.com/office/drawing/2014/main" id="{7D4EDE2B-33E7-1AF9-80CC-C96B8C8547F8}"/>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75" name="直接箭头连接符 594">
            <a:extLst>
              <a:ext uri="{FF2B5EF4-FFF2-40B4-BE49-F238E27FC236}">
                <a16:creationId xmlns:a16="http://schemas.microsoft.com/office/drawing/2014/main" id="{1BDCBFCD-05A0-8B3F-EDC7-6BACB8F0DFBF}"/>
              </a:ext>
            </a:extLst>
          </p:cNvPr>
          <p:cNvCxnSpPr>
            <a:cxnSpLocks/>
          </p:cNvCxnSpPr>
          <p:nvPr/>
        </p:nvCxnSpPr>
        <p:spPr>
          <a:xfrm flipH="1" flipV="1">
            <a:off x="2527216" y="3410240"/>
            <a:ext cx="746"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76" name="直接箭头连接符 595">
            <a:extLst>
              <a:ext uri="{FF2B5EF4-FFF2-40B4-BE49-F238E27FC236}">
                <a16:creationId xmlns:a16="http://schemas.microsoft.com/office/drawing/2014/main" id="{E9E622DB-6A26-5287-BD9E-50B66BE1338A}"/>
              </a:ext>
            </a:extLst>
          </p:cNvPr>
          <p:cNvCxnSpPr>
            <a:cxnSpLocks/>
          </p:cNvCxnSpPr>
          <p:nvPr/>
        </p:nvCxnSpPr>
        <p:spPr>
          <a:xfrm flipH="1" flipV="1">
            <a:off x="1722887" y="3399193"/>
            <a:ext cx="746" cy="180000"/>
          </a:xfrm>
          <a:prstGeom prst="straightConnector1">
            <a:avLst/>
          </a:prstGeom>
          <a:noFill/>
          <a:ln w="12700" cap="flat" cmpd="sng" algn="ctr">
            <a:solidFill>
              <a:sysClr val="windowText" lastClr="000000"/>
            </a:solidFill>
            <a:prstDash val="solid"/>
            <a:miter lim="800000"/>
            <a:tailEnd type="stealth"/>
          </a:ln>
          <a:effectLst/>
        </p:spPr>
      </p:cxnSp>
      <p:sp>
        <p:nvSpPr>
          <p:cNvPr id="18677" name="矩形 596">
            <a:extLst>
              <a:ext uri="{FF2B5EF4-FFF2-40B4-BE49-F238E27FC236}">
                <a16:creationId xmlns:a16="http://schemas.microsoft.com/office/drawing/2014/main" id="{9F1A0F18-800F-66D0-484A-43FD7BFAF158}"/>
              </a:ext>
            </a:extLst>
          </p:cNvPr>
          <p:cNvSpPr/>
          <p:nvPr/>
        </p:nvSpPr>
        <p:spPr>
          <a:xfrm>
            <a:off x="1471955" y="3119879"/>
            <a:ext cx="518400" cy="317156"/>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8" name="矩形 597">
            <a:extLst>
              <a:ext uri="{FF2B5EF4-FFF2-40B4-BE49-F238E27FC236}">
                <a16:creationId xmlns:a16="http://schemas.microsoft.com/office/drawing/2014/main" id="{6B71B47A-F363-865C-39FC-EE56FCFD6C58}"/>
              </a:ext>
            </a:extLst>
          </p:cNvPr>
          <p:cNvSpPr/>
          <p:nvPr/>
        </p:nvSpPr>
        <p:spPr>
          <a:xfrm>
            <a:off x="2271639" y="3132030"/>
            <a:ext cx="518400" cy="317156"/>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9" name="矩形: 圆角 598">
            <a:extLst>
              <a:ext uri="{FF2B5EF4-FFF2-40B4-BE49-F238E27FC236}">
                <a16:creationId xmlns:a16="http://schemas.microsoft.com/office/drawing/2014/main" id="{5AF5FC5D-C636-77BE-98A0-37FDB0F4D9EF}"/>
              </a:ext>
            </a:extLst>
          </p:cNvPr>
          <p:cNvSpPr/>
          <p:nvPr/>
        </p:nvSpPr>
        <p:spPr>
          <a:xfrm>
            <a:off x="354425" y="3590240"/>
            <a:ext cx="2361201" cy="2137009"/>
          </a:xfrm>
          <a:prstGeom prst="roundRect">
            <a:avLst>
              <a:gd name="adj" fmla="val 5669"/>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680" name="组合 599">
            <a:extLst>
              <a:ext uri="{FF2B5EF4-FFF2-40B4-BE49-F238E27FC236}">
                <a16:creationId xmlns:a16="http://schemas.microsoft.com/office/drawing/2014/main" id="{B825D06F-26C7-9D2F-F89D-DB4D3888D3A0}"/>
              </a:ext>
            </a:extLst>
          </p:cNvPr>
          <p:cNvGrpSpPr/>
          <p:nvPr/>
        </p:nvGrpSpPr>
        <p:grpSpPr>
          <a:xfrm>
            <a:off x="525987" y="5171628"/>
            <a:ext cx="2005936" cy="402810"/>
            <a:chOff x="1767811" y="2999705"/>
            <a:chExt cx="2751260" cy="437409"/>
          </a:xfrm>
          <a:solidFill>
            <a:srgbClr val="5B9BD5">
              <a:lumMod val="20000"/>
              <a:lumOff val="80000"/>
            </a:srgbClr>
          </a:solidFill>
        </p:grpSpPr>
        <p:cxnSp>
          <p:nvCxnSpPr>
            <p:cNvPr id="18681" name="直接连接符 600">
              <a:extLst>
                <a:ext uri="{FF2B5EF4-FFF2-40B4-BE49-F238E27FC236}">
                  <a16:creationId xmlns:a16="http://schemas.microsoft.com/office/drawing/2014/main" id="{60971D30-922E-D0A3-F41B-BF8F89A7A215}"/>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682" name="直接连接符 601">
              <a:extLst>
                <a:ext uri="{FF2B5EF4-FFF2-40B4-BE49-F238E27FC236}">
                  <a16:creationId xmlns:a16="http://schemas.microsoft.com/office/drawing/2014/main" id="{E054A9A7-09FA-D0D8-A7EC-B3F996AFB355}"/>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683" name="直接连接符 602">
              <a:extLst>
                <a:ext uri="{FF2B5EF4-FFF2-40B4-BE49-F238E27FC236}">
                  <a16:creationId xmlns:a16="http://schemas.microsoft.com/office/drawing/2014/main" id="{92AD4E55-79AA-3B26-D3A1-BAB1E4345ADE}"/>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684" name="直接连接符 603">
              <a:extLst>
                <a:ext uri="{FF2B5EF4-FFF2-40B4-BE49-F238E27FC236}">
                  <a16:creationId xmlns:a16="http://schemas.microsoft.com/office/drawing/2014/main" id="{39874D4D-C04C-78C8-3EEF-D7DD7E29FDAD}"/>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685" name="直接连接符 604">
              <a:extLst>
                <a:ext uri="{FF2B5EF4-FFF2-40B4-BE49-F238E27FC236}">
                  <a16:creationId xmlns:a16="http://schemas.microsoft.com/office/drawing/2014/main" id="{83065FBA-506F-C487-790A-19C9F9478CFF}"/>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686" name="直接连接符 605">
              <a:extLst>
                <a:ext uri="{FF2B5EF4-FFF2-40B4-BE49-F238E27FC236}">
                  <a16:creationId xmlns:a16="http://schemas.microsoft.com/office/drawing/2014/main" id="{19D8887C-A454-31A7-D1B7-5B278D06A503}"/>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687" name="直接连接符 606">
              <a:extLst>
                <a:ext uri="{FF2B5EF4-FFF2-40B4-BE49-F238E27FC236}">
                  <a16:creationId xmlns:a16="http://schemas.microsoft.com/office/drawing/2014/main" id="{255490D2-C56E-DA62-3AFD-92908081F2FE}"/>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688" name="直接连接符 607">
              <a:extLst>
                <a:ext uri="{FF2B5EF4-FFF2-40B4-BE49-F238E27FC236}">
                  <a16:creationId xmlns:a16="http://schemas.microsoft.com/office/drawing/2014/main" id="{7E4EABB9-F489-D4B9-BC69-7D283071D725}"/>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689" name="直接连接符 608">
              <a:extLst>
                <a:ext uri="{FF2B5EF4-FFF2-40B4-BE49-F238E27FC236}">
                  <a16:creationId xmlns:a16="http://schemas.microsoft.com/office/drawing/2014/main" id="{73DDF038-98E1-84E2-E1E7-950D9BDFFC51}"/>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690" name="直接连接符 609">
              <a:extLst>
                <a:ext uri="{FF2B5EF4-FFF2-40B4-BE49-F238E27FC236}">
                  <a16:creationId xmlns:a16="http://schemas.microsoft.com/office/drawing/2014/main" id="{11EA6C27-B61E-9A87-3600-0B989736C5E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691" name="直接连接符 610">
              <a:extLst>
                <a:ext uri="{FF2B5EF4-FFF2-40B4-BE49-F238E27FC236}">
                  <a16:creationId xmlns:a16="http://schemas.microsoft.com/office/drawing/2014/main" id="{4D9AB1AF-A3BE-D4F6-4DF3-9D161426EBE4}"/>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692" name="直接连接符 611">
              <a:extLst>
                <a:ext uri="{FF2B5EF4-FFF2-40B4-BE49-F238E27FC236}">
                  <a16:creationId xmlns:a16="http://schemas.microsoft.com/office/drawing/2014/main" id="{2D261217-94CE-9E2C-14AB-6840F120ECF9}"/>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693" name="直接连接符 612">
              <a:extLst>
                <a:ext uri="{FF2B5EF4-FFF2-40B4-BE49-F238E27FC236}">
                  <a16:creationId xmlns:a16="http://schemas.microsoft.com/office/drawing/2014/main" id="{9A26F641-0ED0-C1AF-ABE5-2F9B28CDB474}"/>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694" name="直接连接符 613">
              <a:extLst>
                <a:ext uri="{FF2B5EF4-FFF2-40B4-BE49-F238E27FC236}">
                  <a16:creationId xmlns:a16="http://schemas.microsoft.com/office/drawing/2014/main" id="{F80B3B3C-B4A2-818D-55A8-4E95796CD496}"/>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695" name="直接连接符 614">
              <a:extLst>
                <a:ext uri="{FF2B5EF4-FFF2-40B4-BE49-F238E27FC236}">
                  <a16:creationId xmlns:a16="http://schemas.microsoft.com/office/drawing/2014/main" id="{6598DFD1-D03E-B14E-E4D5-A5F522541B05}"/>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696" name="直接连接符 615">
              <a:extLst>
                <a:ext uri="{FF2B5EF4-FFF2-40B4-BE49-F238E27FC236}">
                  <a16:creationId xmlns:a16="http://schemas.microsoft.com/office/drawing/2014/main" id="{E8888655-988C-D490-2F25-15F521E8A5C5}"/>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697" name="直接连接符 616">
              <a:extLst>
                <a:ext uri="{FF2B5EF4-FFF2-40B4-BE49-F238E27FC236}">
                  <a16:creationId xmlns:a16="http://schemas.microsoft.com/office/drawing/2014/main" id="{3A333088-CF46-32FC-2049-39AF84C7385A}"/>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698" name="直接连接符 617">
              <a:extLst>
                <a:ext uri="{FF2B5EF4-FFF2-40B4-BE49-F238E27FC236}">
                  <a16:creationId xmlns:a16="http://schemas.microsoft.com/office/drawing/2014/main" id="{CBC78CCF-4A2B-3883-E844-7629EAB335A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699" name="直接连接符 618">
              <a:extLst>
                <a:ext uri="{FF2B5EF4-FFF2-40B4-BE49-F238E27FC236}">
                  <a16:creationId xmlns:a16="http://schemas.microsoft.com/office/drawing/2014/main" id="{3A02365C-120D-22B3-D0AE-67F587F2B888}"/>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00" name="直接连接符 619">
              <a:extLst>
                <a:ext uri="{FF2B5EF4-FFF2-40B4-BE49-F238E27FC236}">
                  <a16:creationId xmlns:a16="http://schemas.microsoft.com/office/drawing/2014/main" id="{72162DC1-F56D-CF00-8407-F40266CFBF11}"/>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01" name="直接连接符 620">
              <a:extLst>
                <a:ext uri="{FF2B5EF4-FFF2-40B4-BE49-F238E27FC236}">
                  <a16:creationId xmlns:a16="http://schemas.microsoft.com/office/drawing/2014/main" id="{B6EF506C-07EE-6CD6-0D0D-7B4B42BDFB45}"/>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2" name="直接连接符 621">
              <a:extLst>
                <a:ext uri="{FF2B5EF4-FFF2-40B4-BE49-F238E27FC236}">
                  <a16:creationId xmlns:a16="http://schemas.microsoft.com/office/drawing/2014/main" id="{43D7FB4F-DD7D-0936-9A10-536B511F105F}"/>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3" name="直接连接符 622">
              <a:extLst>
                <a:ext uri="{FF2B5EF4-FFF2-40B4-BE49-F238E27FC236}">
                  <a16:creationId xmlns:a16="http://schemas.microsoft.com/office/drawing/2014/main" id="{90CD5D78-80DE-CA2F-BFC4-F6834BD9184E}"/>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4" name="直接连接符 623">
              <a:extLst>
                <a:ext uri="{FF2B5EF4-FFF2-40B4-BE49-F238E27FC236}">
                  <a16:creationId xmlns:a16="http://schemas.microsoft.com/office/drawing/2014/main" id="{0025B231-BE2B-8F5F-BC90-1AFE29F752F4}"/>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05" name="直接连接符 624">
              <a:extLst>
                <a:ext uri="{FF2B5EF4-FFF2-40B4-BE49-F238E27FC236}">
                  <a16:creationId xmlns:a16="http://schemas.microsoft.com/office/drawing/2014/main" id="{E85EDC0F-323B-E985-D867-23D862F4F611}"/>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06" name="直接连接符 625">
              <a:extLst>
                <a:ext uri="{FF2B5EF4-FFF2-40B4-BE49-F238E27FC236}">
                  <a16:creationId xmlns:a16="http://schemas.microsoft.com/office/drawing/2014/main" id="{C3045F91-F1B3-33E8-D071-A8F89532AE85}"/>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07" name="直接连接符 626">
              <a:extLst>
                <a:ext uri="{FF2B5EF4-FFF2-40B4-BE49-F238E27FC236}">
                  <a16:creationId xmlns:a16="http://schemas.microsoft.com/office/drawing/2014/main" id="{AE15D046-77C4-C428-9586-F4D1DA09315B}"/>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08" name="直接连接符 627">
              <a:extLst>
                <a:ext uri="{FF2B5EF4-FFF2-40B4-BE49-F238E27FC236}">
                  <a16:creationId xmlns:a16="http://schemas.microsoft.com/office/drawing/2014/main" id="{CE1E2180-B247-2ED2-F1D3-CBD7135FB197}"/>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09" name="直接连接符 628">
              <a:extLst>
                <a:ext uri="{FF2B5EF4-FFF2-40B4-BE49-F238E27FC236}">
                  <a16:creationId xmlns:a16="http://schemas.microsoft.com/office/drawing/2014/main" id="{FA4024A3-7ED4-A1CD-CC56-7FA88A2D293C}"/>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10" name="直接连接符 629">
              <a:extLst>
                <a:ext uri="{FF2B5EF4-FFF2-40B4-BE49-F238E27FC236}">
                  <a16:creationId xmlns:a16="http://schemas.microsoft.com/office/drawing/2014/main" id="{00422746-C83B-B022-DE2C-77075EE682F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11" name="直接连接符 630">
              <a:extLst>
                <a:ext uri="{FF2B5EF4-FFF2-40B4-BE49-F238E27FC236}">
                  <a16:creationId xmlns:a16="http://schemas.microsoft.com/office/drawing/2014/main" id="{4B8A1C29-C64A-D5EA-7095-C8B0ED8CDAE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12" name="直接连接符 631">
              <a:extLst>
                <a:ext uri="{FF2B5EF4-FFF2-40B4-BE49-F238E27FC236}">
                  <a16:creationId xmlns:a16="http://schemas.microsoft.com/office/drawing/2014/main" id="{50769C7E-3DAF-C91B-6278-D6F7EC232367}"/>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13" name="直接连接符 632">
              <a:extLst>
                <a:ext uri="{FF2B5EF4-FFF2-40B4-BE49-F238E27FC236}">
                  <a16:creationId xmlns:a16="http://schemas.microsoft.com/office/drawing/2014/main" id="{C9C92113-6106-DFE1-8F89-D111B4EB1B07}"/>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14" name="直接连接符 633">
              <a:extLst>
                <a:ext uri="{FF2B5EF4-FFF2-40B4-BE49-F238E27FC236}">
                  <a16:creationId xmlns:a16="http://schemas.microsoft.com/office/drawing/2014/main" id="{752DF661-E4AF-B6B5-5B56-165188CDF766}"/>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15" name="直接连接符 634">
              <a:extLst>
                <a:ext uri="{FF2B5EF4-FFF2-40B4-BE49-F238E27FC236}">
                  <a16:creationId xmlns:a16="http://schemas.microsoft.com/office/drawing/2014/main" id="{E802AD37-1FAB-641B-97AB-3643203B595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16" name="组合 635">
            <a:extLst>
              <a:ext uri="{FF2B5EF4-FFF2-40B4-BE49-F238E27FC236}">
                <a16:creationId xmlns:a16="http://schemas.microsoft.com/office/drawing/2014/main" id="{376E941A-4186-87B3-4A21-5A461645B7CD}"/>
              </a:ext>
            </a:extLst>
          </p:cNvPr>
          <p:cNvGrpSpPr/>
          <p:nvPr/>
        </p:nvGrpSpPr>
        <p:grpSpPr>
          <a:xfrm>
            <a:off x="525987" y="4698832"/>
            <a:ext cx="2005936" cy="385054"/>
            <a:chOff x="1767811" y="2999705"/>
            <a:chExt cx="2751260" cy="437409"/>
          </a:xfrm>
          <a:solidFill>
            <a:srgbClr val="5B9BD5">
              <a:lumMod val="20000"/>
              <a:lumOff val="80000"/>
            </a:srgbClr>
          </a:solidFill>
        </p:grpSpPr>
        <p:cxnSp>
          <p:nvCxnSpPr>
            <p:cNvPr id="18717" name="直接连接符 636">
              <a:extLst>
                <a:ext uri="{FF2B5EF4-FFF2-40B4-BE49-F238E27FC236}">
                  <a16:creationId xmlns:a16="http://schemas.microsoft.com/office/drawing/2014/main" id="{9EFE3A2F-1B1B-9135-70B3-B82E17275DE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18" name="直接连接符 637">
              <a:extLst>
                <a:ext uri="{FF2B5EF4-FFF2-40B4-BE49-F238E27FC236}">
                  <a16:creationId xmlns:a16="http://schemas.microsoft.com/office/drawing/2014/main" id="{1BABEC52-2D14-A4E6-F6D3-FDCD382EBE7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19" name="直接连接符 638">
              <a:extLst>
                <a:ext uri="{FF2B5EF4-FFF2-40B4-BE49-F238E27FC236}">
                  <a16:creationId xmlns:a16="http://schemas.microsoft.com/office/drawing/2014/main" id="{FAB4F83F-9013-1D62-7173-8378FC8BE614}"/>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20" name="直接连接符 639">
              <a:extLst>
                <a:ext uri="{FF2B5EF4-FFF2-40B4-BE49-F238E27FC236}">
                  <a16:creationId xmlns:a16="http://schemas.microsoft.com/office/drawing/2014/main" id="{5EF53C54-7D7B-B925-C248-B268B61F6DE7}"/>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21" name="直接连接符 640">
              <a:extLst>
                <a:ext uri="{FF2B5EF4-FFF2-40B4-BE49-F238E27FC236}">
                  <a16:creationId xmlns:a16="http://schemas.microsoft.com/office/drawing/2014/main" id="{D6B17182-86DC-B482-1F6E-50DCDB248EB8}"/>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22" name="直接连接符 641">
              <a:extLst>
                <a:ext uri="{FF2B5EF4-FFF2-40B4-BE49-F238E27FC236}">
                  <a16:creationId xmlns:a16="http://schemas.microsoft.com/office/drawing/2014/main" id="{345105E1-3841-9826-925B-0F5AC07C428E}"/>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23" name="直接连接符 642">
              <a:extLst>
                <a:ext uri="{FF2B5EF4-FFF2-40B4-BE49-F238E27FC236}">
                  <a16:creationId xmlns:a16="http://schemas.microsoft.com/office/drawing/2014/main" id="{1345FB65-2C36-743A-83F4-233FDF9CDCE8}"/>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24" name="直接连接符 643">
              <a:extLst>
                <a:ext uri="{FF2B5EF4-FFF2-40B4-BE49-F238E27FC236}">
                  <a16:creationId xmlns:a16="http://schemas.microsoft.com/office/drawing/2014/main" id="{C1621114-36FC-A27E-A35E-525D0125F3F9}"/>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25" name="直接连接符 644">
              <a:extLst>
                <a:ext uri="{FF2B5EF4-FFF2-40B4-BE49-F238E27FC236}">
                  <a16:creationId xmlns:a16="http://schemas.microsoft.com/office/drawing/2014/main" id="{44ADC9EC-057C-D73D-F09D-D035C3650583}"/>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26" name="直接连接符 645">
              <a:extLst>
                <a:ext uri="{FF2B5EF4-FFF2-40B4-BE49-F238E27FC236}">
                  <a16:creationId xmlns:a16="http://schemas.microsoft.com/office/drawing/2014/main" id="{6F84A425-610A-C22F-2AE6-E5A5428E017B}"/>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27" name="直接连接符 646">
              <a:extLst>
                <a:ext uri="{FF2B5EF4-FFF2-40B4-BE49-F238E27FC236}">
                  <a16:creationId xmlns:a16="http://schemas.microsoft.com/office/drawing/2014/main" id="{D566234E-F4E1-D142-20C8-CA07020408D5}"/>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28" name="直接连接符 647">
              <a:extLst>
                <a:ext uri="{FF2B5EF4-FFF2-40B4-BE49-F238E27FC236}">
                  <a16:creationId xmlns:a16="http://schemas.microsoft.com/office/drawing/2014/main" id="{BE7F64F8-4353-AD78-BA2A-1CC686D1E1DA}"/>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29" name="直接连接符 648">
              <a:extLst>
                <a:ext uri="{FF2B5EF4-FFF2-40B4-BE49-F238E27FC236}">
                  <a16:creationId xmlns:a16="http://schemas.microsoft.com/office/drawing/2014/main" id="{806CD948-14A5-A920-7482-0A626E7FA999}"/>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30" name="直接连接符 649">
              <a:extLst>
                <a:ext uri="{FF2B5EF4-FFF2-40B4-BE49-F238E27FC236}">
                  <a16:creationId xmlns:a16="http://schemas.microsoft.com/office/drawing/2014/main" id="{8B9E65DD-0059-6F2C-2995-3B1574314368}"/>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31" name="直接连接符 650">
              <a:extLst>
                <a:ext uri="{FF2B5EF4-FFF2-40B4-BE49-F238E27FC236}">
                  <a16:creationId xmlns:a16="http://schemas.microsoft.com/office/drawing/2014/main" id="{BA11C544-1CAC-DCAE-FF60-AFAE7F9630E3}"/>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32" name="直接连接符 651">
              <a:extLst>
                <a:ext uri="{FF2B5EF4-FFF2-40B4-BE49-F238E27FC236}">
                  <a16:creationId xmlns:a16="http://schemas.microsoft.com/office/drawing/2014/main" id="{1B7CC303-6B61-CDD6-AEA2-B6BA14841C70}"/>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33" name="直接连接符 652">
              <a:extLst>
                <a:ext uri="{FF2B5EF4-FFF2-40B4-BE49-F238E27FC236}">
                  <a16:creationId xmlns:a16="http://schemas.microsoft.com/office/drawing/2014/main" id="{DDFCEF63-B45B-3876-B83A-073B0034B5E9}"/>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34" name="直接连接符 653">
              <a:extLst>
                <a:ext uri="{FF2B5EF4-FFF2-40B4-BE49-F238E27FC236}">
                  <a16:creationId xmlns:a16="http://schemas.microsoft.com/office/drawing/2014/main" id="{650F9BBB-5B71-01B9-F6F3-4CF7649C7B19}"/>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35" name="直接连接符 654">
              <a:extLst>
                <a:ext uri="{FF2B5EF4-FFF2-40B4-BE49-F238E27FC236}">
                  <a16:creationId xmlns:a16="http://schemas.microsoft.com/office/drawing/2014/main" id="{5083F405-6AB5-9A78-20F9-87D042A81E76}"/>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36" name="直接连接符 655">
              <a:extLst>
                <a:ext uri="{FF2B5EF4-FFF2-40B4-BE49-F238E27FC236}">
                  <a16:creationId xmlns:a16="http://schemas.microsoft.com/office/drawing/2014/main" id="{49D974AE-E1E6-8FEF-508D-AD7D96B82D65}"/>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37" name="直接连接符 656">
              <a:extLst>
                <a:ext uri="{FF2B5EF4-FFF2-40B4-BE49-F238E27FC236}">
                  <a16:creationId xmlns:a16="http://schemas.microsoft.com/office/drawing/2014/main" id="{623BE664-5E4E-72DE-60F7-35B792817399}"/>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8" name="直接连接符 657">
              <a:extLst>
                <a:ext uri="{FF2B5EF4-FFF2-40B4-BE49-F238E27FC236}">
                  <a16:creationId xmlns:a16="http://schemas.microsoft.com/office/drawing/2014/main" id="{461C67B7-1703-5073-5C10-317D5D432F20}"/>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9" name="直接连接符 658">
              <a:extLst>
                <a:ext uri="{FF2B5EF4-FFF2-40B4-BE49-F238E27FC236}">
                  <a16:creationId xmlns:a16="http://schemas.microsoft.com/office/drawing/2014/main" id="{6CE81A33-E134-4F5E-0B1E-95E9BA1540D7}"/>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40" name="直接连接符 659">
              <a:extLst>
                <a:ext uri="{FF2B5EF4-FFF2-40B4-BE49-F238E27FC236}">
                  <a16:creationId xmlns:a16="http://schemas.microsoft.com/office/drawing/2014/main" id="{2C108250-864F-8F7A-B4C4-145C1190C3AA}"/>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41" name="直接连接符 660">
              <a:extLst>
                <a:ext uri="{FF2B5EF4-FFF2-40B4-BE49-F238E27FC236}">
                  <a16:creationId xmlns:a16="http://schemas.microsoft.com/office/drawing/2014/main" id="{741EE289-E258-1BFC-0FBC-F62A7E95901C}"/>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42" name="直接连接符 661">
              <a:extLst>
                <a:ext uri="{FF2B5EF4-FFF2-40B4-BE49-F238E27FC236}">
                  <a16:creationId xmlns:a16="http://schemas.microsoft.com/office/drawing/2014/main" id="{B682C047-4971-6E13-112A-BE6113C2992C}"/>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43" name="直接连接符 662">
              <a:extLst>
                <a:ext uri="{FF2B5EF4-FFF2-40B4-BE49-F238E27FC236}">
                  <a16:creationId xmlns:a16="http://schemas.microsoft.com/office/drawing/2014/main" id="{3955F5DE-A209-DE59-F420-380F20920FE4}"/>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44" name="直接连接符 663">
              <a:extLst>
                <a:ext uri="{FF2B5EF4-FFF2-40B4-BE49-F238E27FC236}">
                  <a16:creationId xmlns:a16="http://schemas.microsoft.com/office/drawing/2014/main" id="{0154DA9A-AF84-B11A-B11E-8391DBB7F561}"/>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45" name="直接连接符 664">
              <a:extLst>
                <a:ext uri="{FF2B5EF4-FFF2-40B4-BE49-F238E27FC236}">
                  <a16:creationId xmlns:a16="http://schemas.microsoft.com/office/drawing/2014/main" id="{3D496E4A-A81E-D127-6B4C-16F39868A073}"/>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46" name="直接连接符 665">
              <a:extLst>
                <a:ext uri="{FF2B5EF4-FFF2-40B4-BE49-F238E27FC236}">
                  <a16:creationId xmlns:a16="http://schemas.microsoft.com/office/drawing/2014/main" id="{340AEEDE-3E15-D6B6-CC3F-C9DC75700564}"/>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47" name="直接连接符 666">
              <a:extLst>
                <a:ext uri="{FF2B5EF4-FFF2-40B4-BE49-F238E27FC236}">
                  <a16:creationId xmlns:a16="http://schemas.microsoft.com/office/drawing/2014/main" id="{6C68C308-29AE-8530-3E9F-E306DBEDF07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48" name="直接连接符 667">
              <a:extLst>
                <a:ext uri="{FF2B5EF4-FFF2-40B4-BE49-F238E27FC236}">
                  <a16:creationId xmlns:a16="http://schemas.microsoft.com/office/drawing/2014/main" id="{96E18D38-45E9-7EA9-B7FF-752404E875B8}"/>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49" name="直接连接符 668">
              <a:extLst>
                <a:ext uri="{FF2B5EF4-FFF2-40B4-BE49-F238E27FC236}">
                  <a16:creationId xmlns:a16="http://schemas.microsoft.com/office/drawing/2014/main" id="{C4A2CD93-7F1E-F888-4CC2-64214EAC7674}"/>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50" name="直接连接符 669">
              <a:extLst>
                <a:ext uri="{FF2B5EF4-FFF2-40B4-BE49-F238E27FC236}">
                  <a16:creationId xmlns:a16="http://schemas.microsoft.com/office/drawing/2014/main" id="{71802CD3-19A8-4D88-0ECC-EF2C19E09C39}"/>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51" name="直接连接符 670">
              <a:extLst>
                <a:ext uri="{FF2B5EF4-FFF2-40B4-BE49-F238E27FC236}">
                  <a16:creationId xmlns:a16="http://schemas.microsoft.com/office/drawing/2014/main" id="{BE88916D-949B-5B93-2805-D078F1A2E1C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52" name="组合 671">
            <a:extLst>
              <a:ext uri="{FF2B5EF4-FFF2-40B4-BE49-F238E27FC236}">
                <a16:creationId xmlns:a16="http://schemas.microsoft.com/office/drawing/2014/main" id="{1D0D9C14-FD5D-6CDB-A0EE-2B9F5336DF6A}"/>
              </a:ext>
            </a:extLst>
          </p:cNvPr>
          <p:cNvGrpSpPr/>
          <p:nvPr/>
        </p:nvGrpSpPr>
        <p:grpSpPr>
          <a:xfrm>
            <a:off x="520984" y="4217025"/>
            <a:ext cx="2005936" cy="385207"/>
            <a:chOff x="1767811" y="2999705"/>
            <a:chExt cx="2751260" cy="437409"/>
          </a:xfrm>
          <a:solidFill>
            <a:srgbClr val="5B9BD5">
              <a:lumMod val="20000"/>
              <a:lumOff val="80000"/>
            </a:srgbClr>
          </a:solidFill>
        </p:grpSpPr>
        <p:cxnSp>
          <p:nvCxnSpPr>
            <p:cNvPr id="18753" name="直接连接符 672">
              <a:extLst>
                <a:ext uri="{FF2B5EF4-FFF2-40B4-BE49-F238E27FC236}">
                  <a16:creationId xmlns:a16="http://schemas.microsoft.com/office/drawing/2014/main" id="{7D8E7F45-979B-57D0-AA62-30756A8536C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54" name="直接连接符 673">
              <a:extLst>
                <a:ext uri="{FF2B5EF4-FFF2-40B4-BE49-F238E27FC236}">
                  <a16:creationId xmlns:a16="http://schemas.microsoft.com/office/drawing/2014/main" id="{3BC5A009-A66E-B806-5429-BAFDE853C20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55" name="直接连接符 674">
              <a:extLst>
                <a:ext uri="{FF2B5EF4-FFF2-40B4-BE49-F238E27FC236}">
                  <a16:creationId xmlns:a16="http://schemas.microsoft.com/office/drawing/2014/main" id="{34099056-665C-E922-FAB9-8D3AD61028BC}"/>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56" name="直接连接符 675">
              <a:extLst>
                <a:ext uri="{FF2B5EF4-FFF2-40B4-BE49-F238E27FC236}">
                  <a16:creationId xmlns:a16="http://schemas.microsoft.com/office/drawing/2014/main" id="{7A33082D-4165-33F9-2764-EE42047BB2EE}"/>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57" name="直接连接符 676">
              <a:extLst>
                <a:ext uri="{FF2B5EF4-FFF2-40B4-BE49-F238E27FC236}">
                  <a16:creationId xmlns:a16="http://schemas.microsoft.com/office/drawing/2014/main" id="{8024046A-3B0C-EA14-E802-F1D845C8F455}"/>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58" name="直接连接符 677">
              <a:extLst>
                <a:ext uri="{FF2B5EF4-FFF2-40B4-BE49-F238E27FC236}">
                  <a16:creationId xmlns:a16="http://schemas.microsoft.com/office/drawing/2014/main" id="{568226A6-C210-B1A9-18F8-453E5D0CC431}"/>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59" name="直接连接符 678">
              <a:extLst>
                <a:ext uri="{FF2B5EF4-FFF2-40B4-BE49-F238E27FC236}">
                  <a16:creationId xmlns:a16="http://schemas.microsoft.com/office/drawing/2014/main" id="{45538EB5-3FEA-5410-2B6C-8D45E29066A3}"/>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60" name="直接连接符 679">
              <a:extLst>
                <a:ext uri="{FF2B5EF4-FFF2-40B4-BE49-F238E27FC236}">
                  <a16:creationId xmlns:a16="http://schemas.microsoft.com/office/drawing/2014/main" id="{CFD2BC0E-A126-1174-42AE-FF6111152686}"/>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61" name="直接连接符 680">
              <a:extLst>
                <a:ext uri="{FF2B5EF4-FFF2-40B4-BE49-F238E27FC236}">
                  <a16:creationId xmlns:a16="http://schemas.microsoft.com/office/drawing/2014/main" id="{7B9E7FCB-8CFF-40F2-B391-146ABF66A07C}"/>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62" name="直接连接符 681">
              <a:extLst>
                <a:ext uri="{FF2B5EF4-FFF2-40B4-BE49-F238E27FC236}">
                  <a16:creationId xmlns:a16="http://schemas.microsoft.com/office/drawing/2014/main" id="{E7127CF3-599D-8F9F-E4EF-A9C6A3BC6D9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63" name="直接连接符 682">
              <a:extLst>
                <a:ext uri="{FF2B5EF4-FFF2-40B4-BE49-F238E27FC236}">
                  <a16:creationId xmlns:a16="http://schemas.microsoft.com/office/drawing/2014/main" id="{7286F042-7980-73CB-ED23-8A4093614F23}"/>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64" name="直接连接符 683">
              <a:extLst>
                <a:ext uri="{FF2B5EF4-FFF2-40B4-BE49-F238E27FC236}">
                  <a16:creationId xmlns:a16="http://schemas.microsoft.com/office/drawing/2014/main" id="{D62C6BF2-9F8D-2DD3-AF5D-231C7ECDE192}"/>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65" name="直接连接符 684">
              <a:extLst>
                <a:ext uri="{FF2B5EF4-FFF2-40B4-BE49-F238E27FC236}">
                  <a16:creationId xmlns:a16="http://schemas.microsoft.com/office/drawing/2014/main" id="{731CB405-B5BF-806F-2E45-2D596CDA8BBB}"/>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66" name="直接连接符 685">
              <a:extLst>
                <a:ext uri="{FF2B5EF4-FFF2-40B4-BE49-F238E27FC236}">
                  <a16:creationId xmlns:a16="http://schemas.microsoft.com/office/drawing/2014/main" id="{E926EBD5-36B3-6CF5-8A2A-32A52A8B5547}"/>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67" name="直接连接符 686">
              <a:extLst>
                <a:ext uri="{FF2B5EF4-FFF2-40B4-BE49-F238E27FC236}">
                  <a16:creationId xmlns:a16="http://schemas.microsoft.com/office/drawing/2014/main" id="{34C9E1EE-0EA7-6F24-1A62-123E9AAEC33C}"/>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68" name="直接连接符 687">
              <a:extLst>
                <a:ext uri="{FF2B5EF4-FFF2-40B4-BE49-F238E27FC236}">
                  <a16:creationId xmlns:a16="http://schemas.microsoft.com/office/drawing/2014/main" id="{18CE958B-4009-2518-581C-FB249BC2342B}"/>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69" name="直接连接符 688">
              <a:extLst>
                <a:ext uri="{FF2B5EF4-FFF2-40B4-BE49-F238E27FC236}">
                  <a16:creationId xmlns:a16="http://schemas.microsoft.com/office/drawing/2014/main" id="{39AD761F-18A8-1505-58B0-5B778DD2E7C3}"/>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70" name="直接连接符 689">
              <a:extLst>
                <a:ext uri="{FF2B5EF4-FFF2-40B4-BE49-F238E27FC236}">
                  <a16:creationId xmlns:a16="http://schemas.microsoft.com/office/drawing/2014/main" id="{CBDCE2A6-E120-E971-94B3-60D9EC1FFBB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71" name="直接连接符 690">
              <a:extLst>
                <a:ext uri="{FF2B5EF4-FFF2-40B4-BE49-F238E27FC236}">
                  <a16:creationId xmlns:a16="http://schemas.microsoft.com/office/drawing/2014/main" id="{FD9C7D09-01BB-2BEB-BF70-4D9779411893}"/>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72" name="直接连接符 691">
              <a:extLst>
                <a:ext uri="{FF2B5EF4-FFF2-40B4-BE49-F238E27FC236}">
                  <a16:creationId xmlns:a16="http://schemas.microsoft.com/office/drawing/2014/main" id="{EACFE5E2-41E9-83D3-E554-316412A10A8D}"/>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73" name="直接连接符 692">
              <a:extLst>
                <a:ext uri="{FF2B5EF4-FFF2-40B4-BE49-F238E27FC236}">
                  <a16:creationId xmlns:a16="http://schemas.microsoft.com/office/drawing/2014/main" id="{D240B90A-FC5D-C9A0-0616-B0C29BAF5842}"/>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4" name="直接连接符 693">
              <a:extLst>
                <a:ext uri="{FF2B5EF4-FFF2-40B4-BE49-F238E27FC236}">
                  <a16:creationId xmlns:a16="http://schemas.microsoft.com/office/drawing/2014/main" id="{1C4A2D39-B9FA-45B6-0038-3FC73191C7F2}"/>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5" name="直接连接符 694">
              <a:extLst>
                <a:ext uri="{FF2B5EF4-FFF2-40B4-BE49-F238E27FC236}">
                  <a16:creationId xmlns:a16="http://schemas.microsoft.com/office/drawing/2014/main" id="{B920307B-4023-F2E1-6A5D-B7E325A2A90B}"/>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6" name="直接连接符 695">
              <a:extLst>
                <a:ext uri="{FF2B5EF4-FFF2-40B4-BE49-F238E27FC236}">
                  <a16:creationId xmlns:a16="http://schemas.microsoft.com/office/drawing/2014/main" id="{5D465F6D-F9E7-BDC1-96AD-FAD8A29A4B15}"/>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77" name="直接连接符 696">
              <a:extLst>
                <a:ext uri="{FF2B5EF4-FFF2-40B4-BE49-F238E27FC236}">
                  <a16:creationId xmlns:a16="http://schemas.microsoft.com/office/drawing/2014/main" id="{EB603EC6-1B64-EF67-FFAD-91C613623498}"/>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78" name="直接连接符 697">
              <a:extLst>
                <a:ext uri="{FF2B5EF4-FFF2-40B4-BE49-F238E27FC236}">
                  <a16:creationId xmlns:a16="http://schemas.microsoft.com/office/drawing/2014/main" id="{4D134AE8-7229-42C2-2C4F-06CD94910A2B}"/>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79" name="直接连接符 698">
              <a:extLst>
                <a:ext uri="{FF2B5EF4-FFF2-40B4-BE49-F238E27FC236}">
                  <a16:creationId xmlns:a16="http://schemas.microsoft.com/office/drawing/2014/main" id="{C321B0F7-E597-DE2B-58A5-5E04C2FCE643}"/>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80" name="直接连接符 699">
              <a:extLst>
                <a:ext uri="{FF2B5EF4-FFF2-40B4-BE49-F238E27FC236}">
                  <a16:creationId xmlns:a16="http://schemas.microsoft.com/office/drawing/2014/main" id="{8B10161D-C35C-0DA8-E64B-10765E54B614}"/>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81" name="直接连接符 700">
              <a:extLst>
                <a:ext uri="{FF2B5EF4-FFF2-40B4-BE49-F238E27FC236}">
                  <a16:creationId xmlns:a16="http://schemas.microsoft.com/office/drawing/2014/main" id="{1A84D823-194B-2C50-EE71-0CEBE896F89E}"/>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82" name="直接连接符 701">
              <a:extLst>
                <a:ext uri="{FF2B5EF4-FFF2-40B4-BE49-F238E27FC236}">
                  <a16:creationId xmlns:a16="http://schemas.microsoft.com/office/drawing/2014/main" id="{5FE72D7F-4633-891D-7181-DA56EAC11B6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83" name="直接连接符 702">
              <a:extLst>
                <a:ext uri="{FF2B5EF4-FFF2-40B4-BE49-F238E27FC236}">
                  <a16:creationId xmlns:a16="http://schemas.microsoft.com/office/drawing/2014/main" id="{103200BD-795D-E4C4-598E-A29B31B4BE9D}"/>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84" name="直接连接符 703">
              <a:extLst>
                <a:ext uri="{FF2B5EF4-FFF2-40B4-BE49-F238E27FC236}">
                  <a16:creationId xmlns:a16="http://schemas.microsoft.com/office/drawing/2014/main" id="{3A0FAE0A-D693-30CA-98EE-FA908BCCF719}"/>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85" name="直接连接符 704">
              <a:extLst>
                <a:ext uri="{FF2B5EF4-FFF2-40B4-BE49-F238E27FC236}">
                  <a16:creationId xmlns:a16="http://schemas.microsoft.com/office/drawing/2014/main" id="{09C8ED5B-26A1-626F-EC2C-736CF04F5BD3}"/>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86" name="直接连接符 705">
              <a:extLst>
                <a:ext uri="{FF2B5EF4-FFF2-40B4-BE49-F238E27FC236}">
                  <a16:creationId xmlns:a16="http://schemas.microsoft.com/office/drawing/2014/main" id="{F26A634E-C8DD-FBBC-4846-E4FD4E71C5D0}"/>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87" name="直接连接符 706">
              <a:extLst>
                <a:ext uri="{FF2B5EF4-FFF2-40B4-BE49-F238E27FC236}">
                  <a16:creationId xmlns:a16="http://schemas.microsoft.com/office/drawing/2014/main" id="{BA99255D-F535-714C-C88C-E0991D5F8D80}"/>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88" name="组合 707">
            <a:extLst>
              <a:ext uri="{FF2B5EF4-FFF2-40B4-BE49-F238E27FC236}">
                <a16:creationId xmlns:a16="http://schemas.microsoft.com/office/drawing/2014/main" id="{9153EBF9-EA3B-328E-C35D-FF1CFCF7332D}"/>
              </a:ext>
            </a:extLst>
          </p:cNvPr>
          <p:cNvGrpSpPr/>
          <p:nvPr/>
        </p:nvGrpSpPr>
        <p:grpSpPr>
          <a:xfrm>
            <a:off x="527763" y="3751089"/>
            <a:ext cx="2005936" cy="375673"/>
            <a:chOff x="1767811" y="2999705"/>
            <a:chExt cx="2751260" cy="437409"/>
          </a:xfrm>
          <a:solidFill>
            <a:srgbClr val="5B9BD5">
              <a:lumMod val="20000"/>
              <a:lumOff val="80000"/>
            </a:srgbClr>
          </a:solidFill>
        </p:grpSpPr>
        <p:cxnSp>
          <p:nvCxnSpPr>
            <p:cNvPr id="18789" name="直接连接符 708">
              <a:extLst>
                <a:ext uri="{FF2B5EF4-FFF2-40B4-BE49-F238E27FC236}">
                  <a16:creationId xmlns:a16="http://schemas.microsoft.com/office/drawing/2014/main" id="{E7AA307B-08B8-A610-3436-61A7BF80F86F}"/>
                </a:ext>
              </a:extLst>
            </p:cNvPr>
            <p:cNvCxnSpPr>
              <a:cxnSpLocks/>
            </p:cNvCxnSpPr>
            <p:nvPr/>
          </p:nvCxnSpPr>
          <p:spPr>
            <a:xfrm>
              <a:off x="17702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0" name="直接连接符 709">
              <a:extLst>
                <a:ext uri="{FF2B5EF4-FFF2-40B4-BE49-F238E27FC236}">
                  <a16:creationId xmlns:a16="http://schemas.microsoft.com/office/drawing/2014/main" id="{EBA512BF-DB18-DD62-8AA9-23AE93CA1727}"/>
                </a:ext>
              </a:extLst>
            </p:cNvPr>
            <p:cNvCxnSpPr>
              <a:cxnSpLocks/>
            </p:cNvCxnSpPr>
            <p:nvPr/>
          </p:nvCxnSpPr>
          <p:spPr>
            <a:xfrm>
              <a:off x="23189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1" name="直接连接符 710">
              <a:extLst>
                <a:ext uri="{FF2B5EF4-FFF2-40B4-BE49-F238E27FC236}">
                  <a16:creationId xmlns:a16="http://schemas.microsoft.com/office/drawing/2014/main" id="{DF9CC82B-55D5-DF83-2F13-3C906FA48C0B}"/>
                </a:ext>
              </a:extLst>
            </p:cNvPr>
            <p:cNvCxnSpPr>
              <a:cxnSpLocks/>
            </p:cNvCxnSpPr>
            <p:nvPr/>
          </p:nvCxnSpPr>
          <p:spPr>
            <a:xfrm>
              <a:off x="28624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2" name="直接连接符 711">
              <a:extLst>
                <a:ext uri="{FF2B5EF4-FFF2-40B4-BE49-F238E27FC236}">
                  <a16:creationId xmlns:a16="http://schemas.microsoft.com/office/drawing/2014/main" id="{CBE36343-A36F-954B-D9D1-5B9E94D57B11}"/>
                </a:ext>
              </a:extLst>
            </p:cNvPr>
            <p:cNvCxnSpPr>
              <a:cxnSpLocks/>
            </p:cNvCxnSpPr>
            <p:nvPr/>
          </p:nvCxnSpPr>
          <p:spPr>
            <a:xfrm>
              <a:off x="34111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3" name="直接连接符 712">
              <a:extLst>
                <a:ext uri="{FF2B5EF4-FFF2-40B4-BE49-F238E27FC236}">
                  <a16:creationId xmlns:a16="http://schemas.microsoft.com/office/drawing/2014/main" id="{2AB705AE-4651-1784-4833-93ED290B98DA}"/>
                </a:ext>
              </a:extLst>
            </p:cNvPr>
            <p:cNvCxnSpPr>
              <a:cxnSpLocks/>
            </p:cNvCxnSpPr>
            <p:nvPr/>
          </p:nvCxnSpPr>
          <p:spPr>
            <a:xfrm>
              <a:off x="3966132"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4" name="直接连接符 713">
              <a:extLst>
                <a:ext uri="{FF2B5EF4-FFF2-40B4-BE49-F238E27FC236}">
                  <a16:creationId xmlns:a16="http://schemas.microsoft.com/office/drawing/2014/main" id="{76EFC20B-5630-35EF-D994-BFAD8D7131A8}"/>
                </a:ext>
              </a:extLst>
            </p:cNvPr>
            <p:cNvCxnSpPr>
              <a:cxnSpLocks/>
            </p:cNvCxnSpPr>
            <p:nvPr/>
          </p:nvCxnSpPr>
          <p:spPr>
            <a:xfrm>
              <a:off x="4514798"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5" name="直接连接符 714">
              <a:extLst>
                <a:ext uri="{FF2B5EF4-FFF2-40B4-BE49-F238E27FC236}">
                  <a16:creationId xmlns:a16="http://schemas.microsoft.com/office/drawing/2014/main" id="{51CC6E29-16D2-3004-0697-3C2642569E1C}"/>
                </a:ext>
              </a:extLst>
            </p:cNvPr>
            <p:cNvCxnSpPr/>
            <p:nvPr/>
          </p:nvCxnSpPr>
          <p:spPr>
            <a:xfrm>
              <a:off x="1770247" y="3000484"/>
              <a:ext cx="548666" cy="431221"/>
            </a:xfrm>
            <a:prstGeom prst="line">
              <a:avLst/>
            </a:prstGeom>
            <a:grpFill/>
            <a:ln w="6350" cap="flat" cmpd="sng" algn="ctr">
              <a:solidFill>
                <a:srgbClr val="ED7D31">
                  <a:lumMod val="75000"/>
                  <a:alpha val="65000"/>
                </a:srgbClr>
              </a:solidFill>
              <a:prstDash val="solid"/>
              <a:miter lim="800000"/>
            </a:ln>
            <a:effectLst/>
          </p:spPr>
        </p:cxnSp>
        <p:cxnSp>
          <p:nvCxnSpPr>
            <p:cNvPr id="18796" name="直接连接符 715">
              <a:extLst>
                <a:ext uri="{FF2B5EF4-FFF2-40B4-BE49-F238E27FC236}">
                  <a16:creationId xmlns:a16="http://schemas.microsoft.com/office/drawing/2014/main" id="{4DC3967A-1146-204A-71AC-1FDC6383C5CD}"/>
                </a:ext>
              </a:extLst>
            </p:cNvPr>
            <p:cNvCxnSpPr/>
            <p:nvPr/>
          </p:nvCxnSpPr>
          <p:spPr>
            <a:xfrm>
              <a:off x="1770247"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797" name="直接连接符 716">
              <a:extLst>
                <a:ext uri="{FF2B5EF4-FFF2-40B4-BE49-F238E27FC236}">
                  <a16:creationId xmlns:a16="http://schemas.microsoft.com/office/drawing/2014/main" id="{706204E1-DF5D-4451-DC1E-4B90E4153C10}"/>
                </a:ext>
              </a:extLst>
            </p:cNvPr>
            <p:cNvCxnSpPr>
              <a:cxnSpLocks/>
            </p:cNvCxnSpPr>
            <p:nvPr/>
          </p:nvCxnSpPr>
          <p:spPr>
            <a:xfrm>
              <a:off x="1772684"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798" name="直接连接符 717">
              <a:extLst>
                <a:ext uri="{FF2B5EF4-FFF2-40B4-BE49-F238E27FC236}">
                  <a16:creationId xmlns:a16="http://schemas.microsoft.com/office/drawing/2014/main" id="{76D15FD8-7EC1-96DE-9D92-342100260386}"/>
                </a:ext>
              </a:extLst>
            </p:cNvPr>
            <p:cNvCxnSpPr/>
            <p:nvPr/>
          </p:nvCxnSpPr>
          <p:spPr>
            <a:xfrm>
              <a:off x="1770247" y="3005114"/>
              <a:ext cx="2200139" cy="426591"/>
            </a:xfrm>
            <a:prstGeom prst="line">
              <a:avLst/>
            </a:prstGeom>
            <a:grpFill/>
            <a:ln w="6350" cap="flat" cmpd="sng" algn="ctr">
              <a:solidFill>
                <a:srgbClr val="ED7D31">
                  <a:lumMod val="75000"/>
                  <a:alpha val="65000"/>
                </a:srgbClr>
              </a:solidFill>
              <a:prstDash val="solid"/>
              <a:miter lim="800000"/>
            </a:ln>
            <a:effectLst/>
          </p:spPr>
        </p:cxnSp>
        <p:cxnSp>
          <p:nvCxnSpPr>
            <p:cNvPr id="18799" name="直接连接符 718">
              <a:extLst>
                <a:ext uri="{FF2B5EF4-FFF2-40B4-BE49-F238E27FC236}">
                  <a16:creationId xmlns:a16="http://schemas.microsoft.com/office/drawing/2014/main" id="{9D478094-C5A9-954C-9B57-D3A129726AAB}"/>
                </a:ext>
              </a:extLst>
            </p:cNvPr>
            <p:cNvCxnSpPr/>
            <p:nvPr/>
          </p:nvCxnSpPr>
          <p:spPr>
            <a:xfrm>
              <a:off x="1770247" y="3005114"/>
              <a:ext cx="2748771" cy="426591"/>
            </a:xfrm>
            <a:prstGeom prst="line">
              <a:avLst/>
            </a:prstGeom>
            <a:grpFill/>
            <a:ln w="6350" cap="flat" cmpd="sng" algn="ctr">
              <a:solidFill>
                <a:srgbClr val="ED7D31">
                  <a:lumMod val="75000"/>
                  <a:alpha val="65000"/>
                </a:srgbClr>
              </a:solidFill>
              <a:prstDash val="solid"/>
              <a:miter lim="800000"/>
            </a:ln>
            <a:effectLst/>
          </p:spPr>
        </p:cxnSp>
        <p:cxnSp>
          <p:nvCxnSpPr>
            <p:cNvPr id="18800" name="直接连接符 719">
              <a:extLst>
                <a:ext uri="{FF2B5EF4-FFF2-40B4-BE49-F238E27FC236}">
                  <a16:creationId xmlns:a16="http://schemas.microsoft.com/office/drawing/2014/main" id="{FEAD7F8C-E8A6-A850-CDDA-0CB66EAA5BB7}"/>
                </a:ext>
              </a:extLst>
            </p:cNvPr>
            <p:cNvCxnSpPr/>
            <p:nvPr/>
          </p:nvCxnSpPr>
          <p:spPr>
            <a:xfrm flipH="1">
              <a:off x="1770247" y="3005114"/>
              <a:ext cx="553086" cy="426591"/>
            </a:xfrm>
            <a:prstGeom prst="line">
              <a:avLst/>
            </a:prstGeom>
            <a:grpFill/>
            <a:ln w="6350" cap="flat" cmpd="sng" algn="ctr">
              <a:solidFill>
                <a:srgbClr val="ED7D31">
                  <a:lumMod val="75000"/>
                  <a:alpha val="65000"/>
                </a:srgbClr>
              </a:solidFill>
              <a:prstDash val="solid"/>
              <a:miter lim="800000"/>
            </a:ln>
            <a:effectLst/>
          </p:spPr>
        </p:cxnSp>
        <p:cxnSp>
          <p:nvCxnSpPr>
            <p:cNvPr id="18801" name="直接连接符 720">
              <a:extLst>
                <a:ext uri="{FF2B5EF4-FFF2-40B4-BE49-F238E27FC236}">
                  <a16:creationId xmlns:a16="http://schemas.microsoft.com/office/drawing/2014/main" id="{FBE9C8D4-03B3-4C5C-5AC9-5A434219672F}"/>
                </a:ext>
              </a:extLst>
            </p:cNvPr>
            <p:cNvCxnSpPr/>
            <p:nvPr/>
          </p:nvCxnSpPr>
          <p:spPr>
            <a:xfrm flipH="1">
              <a:off x="2315739"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2" name="直接连接符 721">
              <a:extLst>
                <a:ext uri="{FF2B5EF4-FFF2-40B4-BE49-F238E27FC236}">
                  <a16:creationId xmlns:a16="http://schemas.microsoft.com/office/drawing/2014/main" id="{94915676-E6A3-01A5-4608-B7715BA9B74F}"/>
                </a:ext>
              </a:extLst>
            </p:cNvPr>
            <p:cNvCxnSpPr/>
            <p:nvPr/>
          </p:nvCxnSpPr>
          <p:spPr>
            <a:xfrm flipH="1">
              <a:off x="2862447" y="3005114"/>
              <a:ext cx="555327" cy="426591"/>
            </a:xfrm>
            <a:prstGeom prst="line">
              <a:avLst/>
            </a:prstGeom>
            <a:grpFill/>
            <a:ln w="6350" cap="flat" cmpd="sng" algn="ctr">
              <a:solidFill>
                <a:srgbClr val="ED7D31">
                  <a:lumMod val="75000"/>
                  <a:alpha val="65000"/>
                </a:srgbClr>
              </a:solidFill>
              <a:prstDash val="solid"/>
              <a:miter lim="800000"/>
            </a:ln>
            <a:effectLst/>
          </p:spPr>
        </p:cxnSp>
        <p:cxnSp>
          <p:nvCxnSpPr>
            <p:cNvPr id="18803" name="直接连接符 722">
              <a:extLst>
                <a:ext uri="{FF2B5EF4-FFF2-40B4-BE49-F238E27FC236}">
                  <a16:creationId xmlns:a16="http://schemas.microsoft.com/office/drawing/2014/main" id="{98B495A8-946D-1144-96E9-61C21435FF3F}"/>
                </a:ext>
              </a:extLst>
            </p:cNvPr>
            <p:cNvCxnSpPr/>
            <p:nvPr/>
          </p:nvCxnSpPr>
          <p:spPr>
            <a:xfrm flipH="1">
              <a:off x="3410888" y="3005114"/>
              <a:ext cx="559498" cy="426591"/>
            </a:xfrm>
            <a:prstGeom prst="line">
              <a:avLst/>
            </a:prstGeom>
            <a:grpFill/>
            <a:ln w="6350" cap="flat" cmpd="sng" algn="ctr">
              <a:solidFill>
                <a:srgbClr val="ED7D31">
                  <a:lumMod val="75000"/>
                  <a:alpha val="65000"/>
                </a:srgbClr>
              </a:solidFill>
              <a:prstDash val="solid"/>
              <a:miter lim="800000"/>
            </a:ln>
            <a:effectLst/>
          </p:spPr>
        </p:cxnSp>
        <p:cxnSp>
          <p:nvCxnSpPr>
            <p:cNvPr id="18804" name="直接连接符 723">
              <a:extLst>
                <a:ext uri="{FF2B5EF4-FFF2-40B4-BE49-F238E27FC236}">
                  <a16:creationId xmlns:a16="http://schemas.microsoft.com/office/drawing/2014/main" id="{C7E32BFD-22FD-9CFD-5278-D98B65A2E964}"/>
                </a:ext>
              </a:extLst>
            </p:cNvPr>
            <p:cNvCxnSpPr/>
            <p:nvPr/>
          </p:nvCxnSpPr>
          <p:spPr>
            <a:xfrm flipH="1">
              <a:off x="3970386" y="3005114"/>
              <a:ext cx="548632" cy="426591"/>
            </a:xfrm>
            <a:prstGeom prst="line">
              <a:avLst/>
            </a:prstGeom>
            <a:grpFill/>
            <a:ln w="6350" cap="flat" cmpd="sng" algn="ctr">
              <a:solidFill>
                <a:srgbClr val="ED7D31">
                  <a:lumMod val="75000"/>
                  <a:alpha val="65000"/>
                </a:srgbClr>
              </a:solidFill>
              <a:prstDash val="solid"/>
              <a:miter lim="800000"/>
            </a:ln>
            <a:effectLst/>
          </p:spPr>
        </p:cxnSp>
        <p:cxnSp>
          <p:nvCxnSpPr>
            <p:cNvPr id="18805" name="直接连接符 724">
              <a:extLst>
                <a:ext uri="{FF2B5EF4-FFF2-40B4-BE49-F238E27FC236}">
                  <a16:creationId xmlns:a16="http://schemas.microsoft.com/office/drawing/2014/main" id="{76A86E8C-06F4-7F54-7F94-5365549996DB}"/>
                </a:ext>
              </a:extLst>
            </p:cNvPr>
            <p:cNvCxnSpPr/>
            <p:nvPr/>
          </p:nvCxnSpPr>
          <p:spPr>
            <a:xfrm>
              <a:off x="2323333" y="3005114"/>
              <a:ext cx="539114" cy="426591"/>
            </a:xfrm>
            <a:prstGeom prst="line">
              <a:avLst/>
            </a:prstGeom>
            <a:grpFill/>
            <a:ln w="6350" cap="flat" cmpd="sng" algn="ctr">
              <a:solidFill>
                <a:srgbClr val="ED7D31">
                  <a:lumMod val="75000"/>
                  <a:alpha val="65000"/>
                </a:srgbClr>
              </a:solidFill>
              <a:prstDash val="solid"/>
              <a:miter lim="800000"/>
            </a:ln>
            <a:effectLst/>
          </p:spPr>
        </p:cxnSp>
        <p:cxnSp>
          <p:nvCxnSpPr>
            <p:cNvPr id="18806" name="直接连接符 725">
              <a:extLst>
                <a:ext uri="{FF2B5EF4-FFF2-40B4-BE49-F238E27FC236}">
                  <a16:creationId xmlns:a16="http://schemas.microsoft.com/office/drawing/2014/main" id="{CF2A0352-DAD9-C01C-8E13-D0C89BEA7436}"/>
                </a:ext>
              </a:extLst>
            </p:cNvPr>
            <p:cNvCxnSpPr/>
            <p:nvPr/>
          </p:nvCxnSpPr>
          <p:spPr>
            <a:xfrm>
              <a:off x="2861968"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7" name="直接连接符 726">
              <a:extLst>
                <a:ext uri="{FF2B5EF4-FFF2-40B4-BE49-F238E27FC236}">
                  <a16:creationId xmlns:a16="http://schemas.microsoft.com/office/drawing/2014/main" id="{3D133161-3B2F-DC94-3825-6C4FE00CC354}"/>
                </a:ext>
              </a:extLst>
            </p:cNvPr>
            <p:cNvCxnSpPr/>
            <p:nvPr/>
          </p:nvCxnSpPr>
          <p:spPr>
            <a:xfrm>
              <a:off x="3408676" y="3005114"/>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8" name="直接连接符 727">
              <a:extLst>
                <a:ext uri="{FF2B5EF4-FFF2-40B4-BE49-F238E27FC236}">
                  <a16:creationId xmlns:a16="http://schemas.microsoft.com/office/drawing/2014/main" id="{0B04F818-39F8-8BB6-043D-47B275AD2087}"/>
                </a:ext>
              </a:extLst>
            </p:cNvPr>
            <p:cNvCxnSpPr/>
            <p:nvPr/>
          </p:nvCxnSpPr>
          <p:spPr>
            <a:xfrm>
              <a:off x="3957361" y="3008020"/>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9" name="直接连接符 728">
              <a:extLst>
                <a:ext uri="{FF2B5EF4-FFF2-40B4-BE49-F238E27FC236}">
                  <a16:creationId xmlns:a16="http://schemas.microsoft.com/office/drawing/2014/main" id="{BA88AD3C-BA98-AA18-49F9-8FAC70807831}"/>
                </a:ext>
              </a:extLst>
            </p:cNvPr>
            <p:cNvCxnSpPr/>
            <p:nvPr/>
          </p:nvCxnSpPr>
          <p:spPr>
            <a:xfrm>
              <a:off x="232272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0" name="直接连接符 729">
              <a:extLst>
                <a:ext uri="{FF2B5EF4-FFF2-40B4-BE49-F238E27FC236}">
                  <a16:creationId xmlns:a16="http://schemas.microsoft.com/office/drawing/2014/main" id="{AE18FBDB-6BCF-5314-E744-C65140274951}"/>
                </a:ext>
              </a:extLst>
            </p:cNvPr>
            <p:cNvCxnSpPr/>
            <p:nvPr/>
          </p:nvCxnSpPr>
          <p:spPr>
            <a:xfrm>
              <a:off x="285807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1" name="直接连接符 730">
              <a:extLst>
                <a:ext uri="{FF2B5EF4-FFF2-40B4-BE49-F238E27FC236}">
                  <a16:creationId xmlns:a16="http://schemas.microsoft.com/office/drawing/2014/main" id="{FC6A4981-74E2-0BC8-E596-4850595913DF}"/>
                </a:ext>
              </a:extLst>
            </p:cNvPr>
            <p:cNvCxnSpPr/>
            <p:nvPr/>
          </p:nvCxnSpPr>
          <p:spPr>
            <a:xfrm>
              <a:off x="3416335"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2" name="直接连接符 731">
              <a:extLst>
                <a:ext uri="{FF2B5EF4-FFF2-40B4-BE49-F238E27FC236}">
                  <a16:creationId xmlns:a16="http://schemas.microsoft.com/office/drawing/2014/main" id="{52A9A178-0DD4-B7FE-3EB2-C3D7E4B15C61}"/>
                </a:ext>
              </a:extLst>
            </p:cNvPr>
            <p:cNvCxnSpPr>
              <a:cxnSpLocks/>
            </p:cNvCxnSpPr>
            <p:nvPr/>
          </p:nvCxnSpPr>
          <p:spPr>
            <a:xfrm>
              <a:off x="2320881"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813" name="直接连接符 732">
              <a:extLst>
                <a:ext uri="{FF2B5EF4-FFF2-40B4-BE49-F238E27FC236}">
                  <a16:creationId xmlns:a16="http://schemas.microsoft.com/office/drawing/2014/main" id="{C0CC1182-B4C6-912F-8FA3-F98E687F0813}"/>
                </a:ext>
              </a:extLst>
            </p:cNvPr>
            <p:cNvCxnSpPr>
              <a:cxnSpLocks/>
            </p:cNvCxnSpPr>
            <p:nvPr/>
          </p:nvCxnSpPr>
          <p:spPr>
            <a:xfrm>
              <a:off x="2870372" y="3010334"/>
              <a:ext cx="1637546" cy="418666"/>
            </a:xfrm>
            <a:prstGeom prst="line">
              <a:avLst/>
            </a:prstGeom>
            <a:grpFill/>
            <a:ln w="6350" cap="flat" cmpd="sng" algn="ctr">
              <a:solidFill>
                <a:srgbClr val="ED7D31">
                  <a:lumMod val="75000"/>
                  <a:alpha val="65000"/>
                </a:srgbClr>
              </a:solidFill>
              <a:prstDash val="solid"/>
              <a:miter lim="800000"/>
            </a:ln>
            <a:effectLst/>
          </p:spPr>
        </p:cxnSp>
        <p:cxnSp>
          <p:nvCxnSpPr>
            <p:cNvPr id="18814" name="直接连接符 733">
              <a:extLst>
                <a:ext uri="{FF2B5EF4-FFF2-40B4-BE49-F238E27FC236}">
                  <a16:creationId xmlns:a16="http://schemas.microsoft.com/office/drawing/2014/main" id="{975CCF2C-084C-D938-823F-DF585BF07705}"/>
                </a:ext>
              </a:extLst>
            </p:cNvPr>
            <p:cNvCxnSpPr>
              <a:cxnSpLocks/>
            </p:cNvCxnSpPr>
            <p:nvPr/>
          </p:nvCxnSpPr>
          <p:spPr>
            <a:xfrm flipV="1">
              <a:off x="1770247" y="3005114"/>
              <a:ext cx="1091415" cy="423887"/>
            </a:xfrm>
            <a:prstGeom prst="line">
              <a:avLst/>
            </a:prstGeom>
            <a:grpFill/>
            <a:ln w="6350" cap="flat" cmpd="sng" algn="ctr">
              <a:solidFill>
                <a:srgbClr val="ED7D31">
                  <a:lumMod val="75000"/>
                  <a:alpha val="65000"/>
                </a:srgbClr>
              </a:solidFill>
              <a:prstDash val="solid"/>
              <a:miter lim="800000"/>
            </a:ln>
            <a:effectLst/>
          </p:spPr>
        </p:cxnSp>
        <p:cxnSp>
          <p:nvCxnSpPr>
            <p:cNvPr id="18815" name="直接连接符 734">
              <a:extLst>
                <a:ext uri="{FF2B5EF4-FFF2-40B4-BE49-F238E27FC236}">
                  <a16:creationId xmlns:a16="http://schemas.microsoft.com/office/drawing/2014/main" id="{19F5488E-7F35-9493-9DEF-0DBB9F7B7519}"/>
                </a:ext>
              </a:extLst>
            </p:cNvPr>
            <p:cNvCxnSpPr>
              <a:cxnSpLocks/>
            </p:cNvCxnSpPr>
            <p:nvPr/>
          </p:nvCxnSpPr>
          <p:spPr>
            <a:xfrm flipV="1">
              <a:off x="2855705" y="3007428"/>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6" name="直接连接符 735">
              <a:extLst>
                <a:ext uri="{FF2B5EF4-FFF2-40B4-BE49-F238E27FC236}">
                  <a16:creationId xmlns:a16="http://schemas.microsoft.com/office/drawing/2014/main" id="{4441E8C9-02C7-8F71-42B5-D4629276673A}"/>
                </a:ext>
              </a:extLst>
            </p:cNvPr>
            <p:cNvCxnSpPr>
              <a:cxnSpLocks/>
            </p:cNvCxnSpPr>
            <p:nvPr/>
          </p:nvCxnSpPr>
          <p:spPr>
            <a:xfrm flipV="1">
              <a:off x="2312925" y="3008136"/>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7" name="直接连接符 736">
              <a:extLst>
                <a:ext uri="{FF2B5EF4-FFF2-40B4-BE49-F238E27FC236}">
                  <a16:creationId xmlns:a16="http://schemas.microsoft.com/office/drawing/2014/main" id="{B8542D96-3085-8087-34D8-F0417B032AA0}"/>
                </a:ext>
              </a:extLst>
            </p:cNvPr>
            <p:cNvCxnSpPr>
              <a:cxnSpLocks/>
            </p:cNvCxnSpPr>
            <p:nvPr/>
          </p:nvCxnSpPr>
          <p:spPr>
            <a:xfrm flipV="1">
              <a:off x="3408743" y="3004723"/>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8" name="直接连接符 737">
              <a:extLst>
                <a:ext uri="{FF2B5EF4-FFF2-40B4-BE49-F238E27FC236}">
                  <a16:creationId xmlns:a16="http://schemas.microsoft.com/office/drawing/2014/main" id="{C05C6539-EE22-3E6A-D60A-D3030AFE5D12}"/>
                </a:ext>
              </a:extLst>
            </p:cNvPr>
            <p:cNvCxnSpPr/>
            <p:nvPr/>
          </p:nvCxnSpPr>
          <p:spPr>
            <a:xfrm flipV="1">
              <a:off x="1767811" y="3004723"/>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19" name="直接连接符 738">
              <a:extLst>
                <a:ext uri="{FF2B5EF4-FFF2-40B4-BE49-F238E27FC236}">
                  <a16:creationId xmlns:a16="http://schemas.microsoft.com/office/drawing/2014/main" id="{F057393E-C209-37ED-3EBA-DEF56C13BFA3}"/>
                </a:ext>
              </a:extLst>
            </p:cNvPr>
            <p:cNvCxnSpPr/>
            <p:nvPr/>
          </p:nvCxnSpPr>
          <p:spPr>
            <a:xfrm flipV="1">
              <a:off x="2320671" y="3004722"/>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0" name="直接连接符 739">
              <a:extLst>
                <a:ext uri="{FF2B5EF4-FFF2-40B4-BE49-F238E27FC236}">
                  <a16:creationId xmlns:a16="http://schemas.microsoft.com/office/drawing/2014/main" id="{56C31803-6C99-7F0F-A685-254CA91C6B04}"/>
                </a:ext>
              </a:extLst>
            </p:cNvPr>
            <p:cNvCxnSpPr/>
            <p:nvPr/>
          </p:nvCxnSpPr>
          <p:spPr>
            <a:xfrm flipV="1">
              <a:off x="2864064" y="3007036"/>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1" name="直接连接符 740">
              <a:extLst>
                <a:ext uri="{FF2B5EF4-FFF2-40B4-BE49-F238E27FC236}">
                  <a16:creationId xmlns:a16="http://schemas.microsoft.com/office/drawing/2014/main" id="{3A06EA6C-CB89-E851-2113-B67EC629EBEF}"/>
                </a:ext>
              </a:extLst>
            </p:cNvPr>
            <p:cNvCxnSpPr>
              <a:cxnSpLocks/>
            </p:cNvCxnSpPr>
            <p:nvPr/>
          </p:nvCxnSpPr>
          <p:spPr>
            <a:xfrm flipV="1">
              <a:off x="1767811" y="3004722"/>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2" name="直接连接符 741">
              <a:extLst>
                <a:ext uri="{FF2B5EF4-FFF2-40B4-BE49-F238E27FC236}">
                  <a16:creationId xmlns:a16="http://schemas.microsoft.com/office/drawing/2014/main" id="{3A82D21C-A10F-A5EF-A556-7A64E2FD1181}"/>
                </a:ext>
              </a:extLst>
            </p:cNvPr>
            <p:cNvCxnSpPr/>
            <p:nvPr/>
          </p:nvCxnSpPr>
          <p:spPr>
            <a:xfrm flipV="1">
              <a:off x="2315731" y="3011168"/>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3" name="直接连接符 742">
              <a:extLst>
                <a:ext uri="{FF2B5EF4-FFF2-40B4-BE49-F238E27FC236}">
                  <a16:creationId xmlns:a16="http://schemas.microsoft.com/office/drawing/2014/main" id="{A2510274-0AC4-74A0-5E65-EDF74FF6B655}"/>
                </a:ext>
              </a:extLst>
            </p:cNvPr>
            <p:cNvCxnSpPr/>
            <p:nvPr/>
          </p:nvCxnSpPr>
          <p:spPr>
            <a:xfrm flipV="1">
              <a:off x="1767811" y="3004722"/>
              <a:ext cx="2744274" cy="424277"/>
            </a:xfrm>
            <a:prstGeom prst="line">
              <a:avLst/>
            </a:prstGeom>
            <a:grpFill/>
            <a:ln w="6350" cap="flat" cmpd="sng" algn="ctr">
              <a:solidFill>
                <a:srgbClr val="ED7D31">
                  <a:lumMod val="75000"/>
                  <a:alpha val="65000"/>
                </a:srgbClr>
              </a:solidFill>
              <a:prstDash val="solid"/>
              <a:miter lim="800000"/>
            </a:ln>
            <a:effectLst/>
          </p:spPr>
        </p:cxnSp>
      </p:grpSp>
      <p:sp>
        <p:nvSpPr>
          <p:cNvPr id="18824" name="矩形: 圆角 743">
            <a:extLst>
              <a:ext uri="{FF2B5EF4-FFF2-40B4-BE49-F238E27FC236}">
                <a16:creationId xmlns:a16="http://schemas.microsoft.com/office/drawing/2014/main" id="{AABC3689-4D29-1B59-38B9-2C0A13BA2AD4}"/>
              </a:ext>
            </a:extLst>
          </p:cNvPr>
          <p:cNvSpPr/>
          <p:nvPr/>
        </p:nvSpPr>
        <p:spPr>
          <a:xfrm>
            <a:off x="415868" y="459355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5" name="矩形: 圆角 744">
            <a:extLst>
              <a:ext uri="{FF2B5EF4-FFF2-40B4-BE49-F238E27FC236}">
                <a16:creationId xmlns:a16="http://schemas.microsoft.com/office/drawing/2014/main" id="{4C907705-F1E6-3F5B-41EF-20795CD1AB97}"/>
              </a:ext>
            </a:extLst>
          </p:cNvPr>
          <p:cNvSpPr/>
          <p:nvPr/>
        </p:nvSpPr>
        <p:spPr>
          <a:xfrm>
            <a:off x="415868" y="5074012"/>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6" name="矩形: 圆角 745">
            <a:extLst>
              <a:ext uri="{FF2B5EF4-FFF2-40B4-BE49-F238E27FC236}">
                <a16:creationId xmlns:a16="http://schemas.microsoft.com/office/drawing/2014/main" id="{7F7ADF25-5A04-1400-4E27-97784E5F6D5D}"/>
              </a:ext>
            </a:extLst>
          </p:cNvPr>
          <p:cNvSpPr/>
          <p:nvPr/>
        </p:nvSpPr>
        <p:spPr>
          <a:xfrm>
            <a:off x="415868" y="5562525"/>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7" name="矩形: 圆角 746">
            <a:extLst>
              <a:ext uri="{FF2B5EF4-FFF2-40B4-BE49-F238E27FC236}">
                <a16:creationId xmlns:a16="http://schemas.microsoft.com/office/drawing/2014/main" id="{8A9C8189-9F6C-D1A5-305B-CCACD3F938EF}"/>
              </a:ext>
            </a:extLst>
          </p:cNvPr>
          <p:cNvSpPr/>
          <p:nvPr/>
        </p:nvSpPr>
        <p:spPr>
          <a:xfrm>
            <a:off x="412250" y="4111775"/>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8" name="矩形: 圆角 747">
            <a:extLst>
              <a:ext uri="{FF2B5EF4-FFF2-40B4-BE49-F238E27FC236}">
                <a16:creationId xmlns:a16="http://schemas.microsoft.com/office/drawing/2014/main" id="{CECAE996-7382-E068-BA69-7C4C1303B057}"/>
              </a:ext>
            </a:extLst>
          </p:cNvPr>
          <p:cNvSpPr/>
          <p:nvPr/>
        </p:nvSpPr>
        <p:spPr>
          <a:xfrm>
            <a:off x="412250" y="3652254"/>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9" name="文本框 748">
            <a:extLst>
              <a:ext uri="{FF2B5EF4-FFF2-40B4-BE49-F238E27FC236}">
                <a16:creationId xmlns:a16="http://schemas.microsoft.com/office/drawing/2014/main" id="{AC827737-C7AA-8573-73F5-8F010E4C130B}"/>
              </a:ext>
            </a:extLst>
          </p:cNvPr>
          <p:cNvSpPr txBox="1"/>
          <p:nvPr/>
        </p:nvSpPr>
        <p:spPr>
          <a:xfrm>
            <a:off x="1246661" y="6251179"/>
            <a:ext cx="796052"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BERT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0" name="文本框 749">
            <a:extLst>
              <a:ext uri="{FF2B5EF4-FFF2-40B4-BE49-F238E27FC236}">
                <a16:creationId xmlns:a16="http://schemas.microsoft.com/office/drawing/2014/main" id="{399FA276-1614-B97C-908D-23365E20B468}"/>
              </a:ext>
            </a:extLst>
          </p:cNvPr>
          <p:cNvSpPr txBox="1"/>
          <p:nvPr/>
        </p:nvSpPr>
        <p:spPr>
          <a:xfrm>
            <a:off x="4357328" y="6251179"/>
            <a:ext cx="659155"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GPT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1" name="文本框 750">
            <a:extLst>
              <a:ext uri="{FF2B5EF4-FFF2-40B4-BE49-F238E27FC236}">
                <a16:creationId xmlns:a16="http://schemas.microsoft.com/office/drawing/2014/main" id="{8AF1E7E1-021D-F1D8-D92D-0A75A333917A}"/>
              </a:ext>
            </a:extLst>
          </p:cNvPr>
          <p:cNvSpPr txBox="1"/>
          <p:nvPr/>
        </p:nvSpPr>
        <p:spPr>
          <a:xfrm>
            <a:off x="8687365" y="6251179"/>
            <a:ext cx="1129476"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BART/T5</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Tree>
    <p:extLst>
      <p:ext uri="{BB962C8B-B14F-4D97-AF65-F5344CB8AC3E}">
        <p14:creationId xmlns:p14="http://schemas.microsoft.com/office/powerpoint/2010/main" val="45077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22</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4040465"/>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2020 </a:t>
            </a:r>
            <a:r>
              <a:rPr lang="zh-CN" altLang="en-US" sz="2400" dirty="0">
                <a:latin typeface="Microsoft YaHei" panose="020B0503020204020204" pitchFamily="34" charset="-122"/>
                <a:ea typeface="Microsoft YaHei" panose="020B0503020204020204" pitchFamily="34" charset="-122"/>
              </a:rPr>
              <a:t>年，</a:t>
            </a:r>
            <a:r>
              <a:rPr lang="en-US" altLang="zh-CN" sz="2400" dirty="0" err="1">
                <a:latin typeface="Microsoft YaHei" panose="020B0503020204020204" pitchFamily="34" charset="-122"/>
                <a:ea typeface="Microsoft YaHei" panose="020B0503020204020204" pitchFamily="34" charset="-122"/>
              </a:rPr>
              <a:t>OpenAI</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发布了由包含</a:t>
            </a:r>
            <a:r>
              <a:rPr lang="en-US" altLang="zh-CN" sz="2400" dirty="0">
                <a:latin typeface="Microsoft YaHei" panose="020B0503020204020204" pitchFamily="34" charset="-122"/>
                <a:ea typeface="Microsoft YaHei" panose="020B0503020204020204" pitchFamily="34" charset="-122"/>
              </a:rPr>
              <a:t>1750 </a:t>
            </a:r>
            <a:r>
              <a:rPr lang="zh-CN" altLang="en-US" sz="2400" dirty="0">
                <a:latin typeface="Microsoft YaHei" panose="020B0503020204020204" pitchFamily="34" charset="-122"/>
                <a:ea typeface="Microsoft YaHei" panose="020B0503020204020204" pitchFamily="34" charset="-122"/>
              </a:rPr>
              <a:t>亿参数的神经网络构成的生成式大规模预训练语言模型</a:t>
            </a:r>
            <a:r>
              <a:rPr lang="en-US" altLang="zh-CN" sz="2400" dirty="0">
                <a:latin typeface="Microsoft YaHei" panose="020B0503020204020204" pitchFamily="34" charset="-122"/>
                <a:ea typeface="Microsoft YaHei" panose="020B0503020204020204" pitchFamily="34" charset="-122"/>
              </a:rPr>
              <a:t>GPT-3</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Generative Pre-trained Transformer 3</a:t>
            </a:r>
            <a:r>
              <a:rPr lang="zh-CN" altLang="en-US" sz="2400" dirty="0">
                <a:latin typeface="Microsoft YaHei" panose="020B0503020204020204" pitchFamily="34" charset="-122"/>
                <a:ea typeface="Microsoft YaHei" panose="020B0503020204020204" pitchFamily="34" charset="-122"/>
              </a:rPr>
              <a:t>）。开启了</a:t>
            </a:r>
            <a:r>
              <a:rPr lang="zh-CN" altLang="en-US" sz="2400" b="1" dirty="0">
                <a:solidFill>
                  <a:srgbClr val="0070C0"/>
                </a:solidFill>
                <a:latin typeface="Microsoft YaHei" panose="020B0503020204020204" pitchFamily="34" charset="-122"/>
                <a:ea typeface="Microsoft YaHei" panose="020B0503020204020204" pitchFamily="34" charset="-122"/>
              </a:rPr>
              <a:t>大语言模型</a:t>
            </a:r>
            <a:r>
              <a:rPr lang="zh-CN" altLang="en-US" sz="2400" dirty="0">
                <a:latin typeface="Microsoft YaHei" panose="020B0503020204020204" pitchFamily="34" charset="-122"/>
                <a:ea typeface="Microsoft YaHei" panose="020B0503020204020204" pitchFamily="34" charset="-122"/>
              </a:rPr>
              <a:t>的新时代。在不同任务上都进行微调需要消耗大量的计算资源，因此预训练微调范式不再适用于大语言模型。</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通过</a:t>
            </a:r>
            <a:r>
              <a:rPr lang="zh-CN" altLang="en-US" sz="2400" b="1" dirty="0">
                <a:solidFill>
                  <a:srgbClr val="0070C0"/>
                </a:solidFill>
                <a:latin typeface="Microsoft YaHei" panose="020B0503020204020204" pitchFamily="34" charset="-122"/>
                <a:ea typeface="Microsoft YaHei" panose="020B0503020204020204" pitchFamily="34" charset="-122"/>
              </a:rPr>
              <a:t>语境学习（</a:t>
            </a:r>
            <a:r>
              <a:rPr lang="en-US" altLang="zh-CN" sz="2400" b="1" dirty="0">
                <a:solidFill>
                  <a:srgbClr val="0070C0"/>
                </a:solidFill>
                <a:latin typeface="Microsoft YaHei" panose="020B0503020204020204" pitchFamily="34" charset="-122"/>
                <a:ea typeface="Microsoft YaHei" panose="020B0503020204020204" pitchFamily="34" charset="-122"/>
              </a:rPr>
              <a:t>In-Context Learning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ICL</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等方法，直接使用大语言模型就可以在很多任务的少样本场景下取得很好的效果。此后，研究人员提出了面向大语言模型的</a:t>
            </a:r>
            <a:r>
              <a:rPr lang="zh-CN" altLang="en-US" sz="2400" b="1" dirty="0">
                <a:solidFill>
                  <a:srgbClr val="0070C0"/>
                </a:solidFill>
                <a:latin typeface="Microsoft YaHei" panose="020B0503020204020204" pitchFamily="34" charset="-122"/>
                <a:ea typeface="Microsoft YaHei" panose="020B0503020204020204" pitchFamily="34" charset="-122"/>
              </a:rPr>
              <a:t>提示词（</a:t>
            </a:r>
            <a:r>
              <a:rPr lang="en-US" altLang="zh-CN" sz="2400" b="1" dirty="0">
                <a:solidFill>
                  <a:srgbClr val="0070C0"/>
                </a:solidFill>
                <a:latin typeface="Microsoft YaHei" panose="020B0503020204020204" pitchFamily="34" charset="-122"/>
                <a:ea typeface="Microsoft YaHei" panose="020B0503020204020204" pitchFamily="34" charset="-122"/>
              </a:rPr>
              <a:t>Prompt</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学习方法、</a:t>
            </a:r>
            <a:r>
              <a:rPr lang="zh-CN" altLang="en-US" sz="2400" b="1" dirty="0">
                <a:solidFill>
                  <a:srgbClr val="0070C0"/>
                </a:solidFill>
                <a:latin typeface="Microsoft YaHei" panose="020B0503020204020204" pitchFamily="34" charset="-122"/>
                <a:ea typeface="Microsoft YaHei" panose="020B0503020204020204" pitchFamily="34" charset="-122"/>
              </a:rPr>
              <a:t>模型即服务范式</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Model as a Service</a:t>
            </a:r>
            <a:r>
              <a:rPr lang="zh-CN" altLang="en-US"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MaaS</a:t>
            </a:r>
            <a:r>
              <a:rPr lang="zh-CN" altLang="en-US" sz="2400" dirty="0">
                <a:latin typeface="Microsoft YaHei" panose="020B0503020204020204" pitchFamily="34" charset="-122"/>
                <a:ea typeface="Microsoft YaHei" panose="020B0503020204020204" pitchFamily="34" charset="-122"/>
              </a:rPr>
              <a:t>）、</a:t>
            </a:r>
            <a:r>
              <a:rPr lang="zh-CN" altLang="en-US" sz="2400" b="1" dirty="0">
                <a:solidFill>
                  <a:srgbClr val="0070C0"/>
                </a:solidFill>
                <a:latin typeface="Microsoft YaHei" panose="020B0503020204020204" pitchFamily="34" charset="-122"/>
                <a:ea typeface="Microsoft YaHei" panose="020B0503020204020204" pitchFamily="34" charset="-122"/>
              </a:rPr>
              <a:t>指令微调</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Instruction Tuning</a:t>
            </a:r>
            <a:r>
              <a:rPr lang="zh-CN" altLang="en-US" sz="2400" dirty="0">
                <a:latin typeface="Microsoft YaHei" panose="020B0503020204020204" pitchFamily="34" charset="-122"/>
                <a:ea typeface="Microsoft YaHei" panose="020B0503020204020204" pitchFamily="34" charset="-122"/>
              </a:rPr>
              <a:t>）等方法。</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01126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23</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485920"/>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Kaplan </a:t>
            </a:r>
            <a:r>
              <a:rPr lang="zh-CN" altLang="en-US" sz="2400" dirty="0">
                <a:latin typeface="Microsoft YaHei" panose="020B0503020204020204" pitchFamily="34" charset="-122"/>
                <a:ea typeface="Microsoft YaHei" panose="020B0503020204020204" pitchFamily="34" charset="-122"/>
              </a:rPr>
              <a:t>等人在中提出了</a:t>
            </a:r>
            <a:r>
              <a:rPr lang="zh-CN" altLang="en-US" sz="2400" b="1" dirty="0">
                <a:solidFill>
                  <a:srgbClr val="0070C0"/>
                </a:solidFill>
                <a:latin typeface="Microsoft YaHei" panose="020B0503020204020204" pitchFamily="34" charset="-122"/>
                <a:ea typeface="Microsoft YaHei" panose="020B0503020204020204" pitchFamily="34" charset="-122"/>
              </a:rPr>
              <a:t>缩放法则（</a:t>
            </a:r>
            <a:r>
              <a:rPr lang="en-US" altLang="zh-CN" sz="2400" b="1" dirty="0">
                <a:solidFill>
                  <a:srgbClr val="0070C0"/>
                </a:solidFill>
                <a:latin typeface="Microsoft YaHei" panose="020B0503020204020204" pitchFamily="34" charset="-122"/>
                <a:ea typeface="Microsoft YaHei" panose="020B0503020204020204" pitchFamily="34" charset="-122"/>
              </a:rPr>
              <a:t>Scaling Laws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，指出模型的性能依赖于模型的规模，包括</a:t>
            </a:r>
            <a:r>
              <a:rPr lang="zh-CN" altLang="en-US" sz="2400" u="sng" dirty="0">
                <a:latin typeface="Microsoft YaHei" panose="020B0503020204020204" pitchFamily="34" charset="-122"/>
                <a:ea typeface="Microsoft YaHei" panose="020B0503020204020204" pitchFamily="34" charset="-122"/>
              </a:rPr>
              <a:t>参数数量、数据集大小和计算量</a:t>
            </a:r>
            <a:r>
              <a:rPr lang="zh-CN" altLang="en-US" sz="2400" dirty="0">
                <a:latin typeface="Microsoft YaHei" panose="020B0503020204020204" pitchFamily="34" charset="-122"/>
                <a:ea typeface="Microsoft YaHei" panose="020B0503020204020204" pitchFamily="34" charset="-122"/>
              </a:rPr>
              <a:t>，模型的效果会随着三者的指数增加而线性提高。</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A67E590B-1A8C-A2BD-5242-67EBDDBF9F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301" y="2724866"/>
            <a:ext cx="9687397" cy="2954990"/>
          </a:xfrm>
          <a:prstGeom prst="rect">
            <a:avLst/>
          </a:prstGeom>
        </p:spPr>
      </p:pic>
      <p:sp>
        <p:nvSpPr>
          <p:cNvPr id="9" name="TextBox 8">
            <a:extLst>
              <a:ext uri="{FF2B5EF4-FFF2-40B4-BE49-F238E27FC236}">
                <a16:creationId xmlns:a16="http://schemas.microsoft.com/office/drawing/2014/main" id="{4222F26B-062D-D95C-93FB-D2CFAA14BA3C}"/>
              </a:ext>
            </a:extLst>
          </p:cNvPr>
          <p:cNvSpPr txBox="1"/>
          <p:nvPr/>
        </p:nvSpPr>
        <p:spPr>
          <a:xfrm>
            <a:off x="3047010" y="5888515"/>
            <a:ext cx="6097978" cy="461665"/>
          </a:xfrm>
          <a:prstGeom prst="rect">
            <a:avLst/>
          </a:prstGeom>
          <a:noFill/>
        </p:spPr>
        <p:txBody>
          <a:bodyPr wrap="square">
            <a:spAutoFit/>
          </a:bodyPr>
          <a:lstStyle/>
          <a:p>
            <a:pPr algn="ctr"/>
            <a:r>
              <a:rPr lang="en-CN" sz="2400" dirty="0">
                <a:latin typeface="Microsoft YaHei" panose="020B0503020204020204" pitchFamily="34" charset="-122"/>
                <a:ea typeface="Microsoft YaHei" panose="020B0503020204020204" pitchFamily="34" charset="-122"/>
              </a:rPr>
              <a:t>图1.1 大语言模型的缩放法则</a:t>
            </a:r>
          </a:p>
        </p:txBody>
      </p:sp>
    </p:spTree>
    <p:extLst>
      <p:ext uri="{BB962C8B-B14F-4D97-AF65-F5344CB8AC3E}">
        <p14:creationId xmlns:p14="http://schemas.microsoft.com/office/powerpoint/2010/main" val="2816036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42354" y="2326244"/>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5391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a:p>
        </p:txBody>
      </p:sp>
      <p:sp>
        <p:nvSpPr>
          <p:cNvPr id="7" name="TextBox 6">
            <a:extLst>
              <a:ext uri="{FF2B5EF4-FFF2-40B4-BE49-F238E27FC236}">
                <a16:creationId xmlns:a16="http://schemas.microsoft.com/office/drawing/2014/main" id="{2E2E3E80-EFCA-8914-B82A-DA4C5A7CB376}"/>
              </a:ext>
            </a:extLst>
          </p:cNvPr>
          <p:cNvSpPr txBox="1"/>
          <p:nvPr/>
        </p:nvSpPr>
        <p:spPr>
          <a:xfrm>
            <a:off x="3046971" y="6396848"/>
            <a:ext cx="6098058" cy="369332"/>
          </a:xfrm>
          <a:prstGeom prst="rect">
            <a:avLst/>
          </a:prstGeom>
          <a:noFill/>
        </p:spPr>
        <p:txBody>
          <a:bodyPr wrap="square">
            <a:spAutoFit/>
          </a:bodyPr>
          <a:lstStyle/>
          <a:p>
            <a:pPr algn="ctr"/>
            <a:r>
              <a:rPr lang="zh-CN" altLang="en-US" i="0" dirty="0">
                <a:effectLst/>
                <a:latin typeface="Microsoft YaHei" panose="020B0503020204020204" pitchFamily="34" charset="-122"/>
                <a:ea typeface="Microsoft YaHei" panose="020B0503020204020204" pitchFamily="34" charset="-122"/>
              </a:rPr>
              <a:t>图 </a:t>
            </a:r>
            <a:r>
              <a:rPr lang="en-US" altLang="zh-CN" i="0" dirty="0">
                <a:effectLst/>
                <a:latin typeface="Microsoft YaHei" panose="020B0503020204020204" pitchFamily="34" charset="-122"/>
                <a:ea typeface="Microsoft YaHei" panose="020B0503020204020204" pitchFamily="34" charset="-122"/>
              </a:rPr>
              <a:t>1.2 </a:t>
            </a:r>
            <a:r>
              <a:rPr lang="zh-CN" altLang="en-US" i="0" dirty="0">
                <a:effectLst/>
                <a:latin typeface="Microsoft YaHei" panose="020B0503020204020204" pitchFamily="34" charset="-122"/>
                <a:ea typeface="Microsoft YaHei" panose="020B0503020204020204" pitchFamily="34" charset="-122"/>
              </a:rPr>
              <a:t>大语言模型发展时间线</a:t>
            </a:r>
            <a:endParaRPr lang="en-CN" dirty="0">
              <a:latin typeface="Microsoft YaHei" panose="020B0503020204020204" pitchFamily="34" charset="-122"/>
              <a:ea typeface="Microsoft YaHei" panose="020B0503020204020204" pitchFamily="34" charset="-122"/>
            </a:endParaRPr>
          </a:p>
        </p:txBody>
      </p:sp>
      <p:sp>
        <p:nvSpPr>
          <p:cNvPr id="9" name="TextBox 8">
            <a:extLst>
              <a:ext uri="{FF2B5EF4-FFF2-40B4-BE49-F238E27FC236}">
                <a16:creationId xmlns:a16="http://schemas.microsoft.com/office/drawing/2014/main" id="{E3A03E17-49F8-78BF-EC6A-DE5460512330}"/>
              </a:ext>
            </a:extLst>
          </p:cNvPr>
          <p:cNvSpPr txBox="1"/>
          <p:nvPr/>
        </p:nvSpPr>
        <p:spPr>
          <a:xfrm>
            <a:off x="506414" y="859947"/>
            <a:ext cx="10974386" cy="1135054"/>
          </a:xfrm>
          <a:prstGeom prst="rect">
            <a:avLst/>
          </a:prstGeom>
          <a:noFill/>
        </p:spPr>
        <p:txBody>
          <a:bodyPr wrap="square">
            <a:spAutoFit/>
          </a:bodyPr>
          <a:lstStyle/>
          <a:p>
            <a:pPr>
              <a:lnSpc>
                <a:spcPct val="150000"/>
              </a:lnSpc>
            </a:pPr>
            <a:r>
              <a:rPr lang="zh-CN" altLang="en-US" sz="2400" dirty="0">
                <a:latin typeface="Microsoft YaHei" panose="020B0503020204020204" pitchFamily="34" charset="-122"/>
                <a:ea typeface="Microsoft YaHei" panose="020B0503020204020204" pitchFamily="34" charset="-122"/>
              </a:rPr>
              <a:t>大语言模型的发展历程虽然只有短短不到五年，但是发展速度相当惊人，截止</a:t>
            </a:r>
            <a:r>
              <a:rPr lang="en-US" altLang="zh-CN" sz="2400" dirty="0">
                <a:latin typeface="Microsoft YaHei" panose="020B0503020204020204" pitchFamily="34" charset="-122"/>
                <a:ea typeface="Microsoft YaHei" panose="020B0503020204020204" pitchFamily="34" charset="-122"/>
              </a:rPr>
              <a:t>2023 </a:t>
            </a:r>
            <a:r>
              <a:rPr lang="zh-CN" altLang="en-US" sz="2400" dirty="0">
                <a:latin typeface="Microsoft YaHei" panose="020B0503020204020204" pitchFamily="34" charset="-122"/>
                <a:ea typeface="Microsoft YaHei" panose="020B0503020204020204" pitchFamily="34" charset="-122"/>
              </a:rPr>
              <a:t>年</a:t>
            </a:r>
            <a:r>
              <a:rPr lang="en-US" altLang="zh-CN" sz="2400" dirty="0">
                <a:latin typeface="Microsoft YaHei" panose="020B0503020204020204" pitchFamily="34" charset="-122"/>
                <a:ea typeface="Microsoft YaHei" panose="020B0503020204020204" pitchFamily="34" charset="-122"/>
              </a:rPr>
              <a:t>6 </a:t>
            </a:r>
            <a:r>
              <a:rPr lang="zh-CN" altLang="en-US" sz="2400" dirty="0">
                <a:latin typeface="Microsoft YaHei" panose="020B0503020204020204" pitchFamily="34" charset="-122"/>
                <a:ea typeface="Microsoft YaHei" panose="020B0503020204020204" pitchFamily="34" charset="-122"/>
              </a:rPr>
              <a:t>月，国内外有超过</a:t>
            </a:r>
            <a:r>
              <a:rPr lang="zh-CN" altLang="en-US" sz="2400" b="1" dirty="0">
                <a:solidFill>
                  <a:srgbClr val="0070C0"/>
                </a:solidFill>
                <a:latin typeface="Microsoft YaHei" panose="020B0503020204020204" pitchFamily="34" charset="-122"/>
                <a:ea typeface="Microsoft YaHei" panose="020B0503020204020204" pitchFamily="34" charset="-122"/>
              </a:rPr>
              <a:t>百种大模型</a:t>
            </a:r>
            <a:r>
              <a:rPr lang="zh-CN" altLang="en-US" sz="2400" dirty="0">
                <a:latin typeface="Microsoft YaHei" panose="020B0503020204020204" pitchFamily="34" charset="-122"/>
                <a:ea typeface="Microsoft YaHei" panose="020B0503020204020204" pitchFamily="34" charset="-122"/>
              </a:rPr>
              <a:t>相继发布。</a:t>
            </a:r>
            <a:endParaRPr lang="en-CN" sz="2400" dirty="0">
              <a:latin typeface="Microsoft YaHei" panose="020B0503020204020204" pitchFamily="34" charset="-122"/>
              <a:ea typeface="Microsoft YaHei" panose="020B0503020204020204" pitchFamily="34" charset="-122"/>
            </a:endParaRP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58925977-550F-FBDB-097B-02CD417E8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0289" y="2196910"/>
            <a:ext cx="7400369" cy="4275768"/>
          </a:xfrm>
          <a:prstGeom prst="rect">
            <a:avLst/>
          </a:prstGeom>
        </p:spPr>
      </p:pic>
    </p:spTree>
    <p:extLst>
      <p:ext uri="{BB962C8B-B14F-4D97-AF65-F5344CB8AC3E}">
        <p14:creationId xmlns:p14="http://schemas.microsoft.com/office/powerpoint/2010/main" val="1847745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4596836"/>
          </a:xfrm>
          <a:prstGeom prst="rect">
            <a:avLst/>
          </a:prstGeom>
          <a:noFill/>
        </p:spPr>
        <p:txBody>
          <a:bodyPr wrap="square">
            <a:spAutoFit/>
          </a:bodyPr>
          <a:lstStyle/>
          <a:p>
            <a:pPr>
              <a:lnSpc>
                <a:spcPct val="125000"/>
              </a:lnSpc>
            </a:pPr>
            <a:r>
              <a:rPr lang="zh-CN" altLang="en-US" sz="2000" dirty="0">
                <a:latin typeface="Microsoft YaHei" panose="020B0503020204020204" pitchFamily="34" charset="-122"/>
                <a:ea typeface="Microsoft YaHei" panose="020B0503020204020204" pitchFamily="34" charset="-122"/>
              </a:rPr>
              <a:t>大语言模型的发展可以粗略地分为如下三个阶段：</a:t>
            </a:r>
            <a:r>
              <a:rPr lang="zh-CN" altLang="en-US" sz="2000" b="1" dirty="0">
                <a:latin typeface="Microsoft YaHei" panose="020B0503020204020204" pitchFamily="34" charset="-122"/>
                <a:ea typeface="Microsoft YaHei" panose="020B0503020204020204" pitchFamily="34" charset="-122"/>
              </a:rPr>
              <a:t>基础模型阶段</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能力探索阶段</a:t>
            </a:r>
            <a:r>
              <a:rPr lang="zh-CN" altLang="en-US" sz="2000" dirty="0">
                <a:latin typeface="Microsoft YaHei" panose="020B0503020204020204" pitchFamily="34" charset="-122"/>
                <a:ea typeface="Microsoft YaHei" panose="020B0503020204020204" pitchFamily="34" charset="-122"/>
              </a:rPr>
              <a:t>和</a:t>
            </a:r>
            <a:r>
              <a:rPr lang="zh-CN" altLang="en-US" sz="2000" b="1" dirty="0">
                <a:latin typeface="Microsoft YaHei" panose="020B0503020204020204" pitchFamily="34" charset="-122"/>
                <a:ea typeface="Microsoft YaHei" panose="020B0503020204020204" pitchFamily="34" charset="-122"/>
              </a:rPr>
              <a:t>突破发展阶段</a:t>
            </a:r>
            <a:endParaRPr lang="en-US" altLang="zh-CN" sz="2000" dirty="0">
              <a:effectLst/>
              <a:latin typeface="Helvetica" pitchFamily="2" charset="0"/>
            </a:endParaRPr>
          </a:p>
          <a:p>
            <a:pPr>
              <a:lnSpc>
                <a:spcPct val="125000"/>
              </a:lnSpc>
            </a:pPr>
            <a:r>
              <a:rPr lang="zh-CN" altLang="en-US" sz="2400" b="1" dirty="0">
                <a:solidFill>
                  <a:srgbClr val="0070C0"/>
                </a:solidFill>
                <a:latin typeface="Microsoft YaHei" panose="020B0503020204020204" pitchFamily="34" charset="-122"/>
                <a:ea typeface="Microsoft YaHei" panose="020B0503020204020204" pitchFamily="34" charset="-122"/>
              </a:rPr>
              <a:t>基础模型阶段主要集中于</a:t>
            </a:r>
            <a:r>
              <a:rPr lang="en-US" altLang="zh-CN" sz="2400" b="1" dirty="0">
                <a:solidFill>
                  <a:srgbClr val="0070C0"/>
                </a:solidFill>
                <a:latin typeface="Microsoft YaHei" panose="020B0503020204020204" pitchFamily="34" charset="-122"/>
                <a:ea typeface="Microsoft YaHei" panose="020B0503020204020204" pitchFamily="34" charset="-122"/>
              </a:rPr>
              <a:t>2018 </a:t>
            </a:r>
            <a:r>
              <a:rPr lang="zh-CN" altLang="en-US" sz="2400" b="1" dirty="0">
                <a:solidFill>
                  <a:srgbClr val="0070C0"/>
                </a:solidFill>
                <a:latin typeface="Microsoft YaHei" panose="020B0503020204020204" pitchFamily="34" charset="-122"/>
                <a:ea typeface="Microsoft YaHei" panose="020B0503020204020204" pitchFamily="34" charset="-122"/>
              </a:rPr>
              <a:t>年至</a:t>
            </a:r>
            <a:r>
              <a:rPr lang="en-US" altLang="zh-CN" sz="2400" b="1" dirty="0">
                <a:solidFill>
                  <a:srgbClr val="0070C0"/>
                </a:solidFill>
                <a:latin typeface="Microsoft YaHei" panose="020B0503020204020204" pitchFamily="34" charset="-122"/>
                <a:ea typeface="Microsoft YaHei" panose="020B0503020204020204" pitchFamily="34" charset="-122"/>
              </a:rPr>
              <a:t>2021 </a:t>
            </a:r>
            <a:r>
              <a:rPr lang="zh-CN" altLang="en-US" sz="2400" b="1" dirty="0">
                <a:solidFill>
                  <a:srgbClr val="0070C0"/>
                </a:solidFill>
                <a:latin typeface="Microsoft YaHei" panose="020B0503020204020204" pitchFamily="34" charset="-122"/>
                <a:ea typeface="Microsoft YaHei" panose="020B0503020204020204" pitchFamily="34" charset="-122"/>
              </a:rPr>
              <a:t>年</a:t>
            </a:r>
            <a:r>
              <a:rPr lang="zh-CN" altLang="en-US" sz="2400" dirty="0">
                <a:solidFill>
                  <a:srgbClr val="0070C0"/>
                </a:solidFill>
                <a:latin typeface="Microsoft YaHei" panose="020B0503020204020204" pitchFamily="34" charset="-122"/>
                <a:ea typeface="Microsoft YaHei" panose="020B0503020204020204" pitchFamily="34" charset="-122"/>
              </a:rPr>
              <a:t>：</a:t>
            </a:r>
            <a:endParaRPr lang="en-US" altLang="zh-CN" sz="2400" dirty="0">
              <a:solidFill>
                <a:srgbClr val="0070C0"/>
              </a:solidFill>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2017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Vaswani </a:t>
            </a:r>
            <a:r>
              <a:rPr lang="zh-CN" altLang="en-US" dirty="0">
                <a:latin typeface="Microsoft YaHei" panose="020B0503020204020204" pitchFamily="34" charset="-122"/>
                <a:ea typeface="Microsoft YaHei" panose="020B0503020204020204" pitchFamily="34" charset="-122"/>
              </a:rPr>
              <a:t>等人提出了</a:t>
            </a:r>
            <a:r>
              <a:rPr lang="en-US" dirty="0">
                <a:latin typeface="Microsoft YaHei" panose="020B0503020204020204" pitchFamily="34" charset="-122"/>
                <a:ea typeface="Microsoft YaHei" panose="020B0503020204020204" pitchFamily="34" charset="-122"/>
              </a:rPr>
              <a:t>Transformer</a:t>
            </a:r>
            <a:r>
              <a:rPr lang="zh-CN" altLang="en-US" dirty="0">
                <a:latin typeface="Microsoft YaHei" panose="020B0503020204020204" pitchFamily="34" charset="-122"/>
                <a:ea typeface="Microsoft YaHei" panose="020B0503020204020204" pitchFamily="34" charset="-122"/>
              </a:rPr>
              <a:t>架构，在机器翻译任务上取得了突破性进展。</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2018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和</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分别提出了</a:t>
            </a:r>
            <a:r>
              <a:rPr lang="en-US" dirty="0">
                <a:latin typeface="Microsoft YaHei" panose="020B0503020204020204" pitchFamily="34" charset="-122"/>
                <a:ea typeface="Microsoft YaHei" panose="020B0503020204020204" pitchFamily="34" charset="-122"/>
              </a:rPr>
              <a:t>BERT</a:t>
            </a:r>
            <a:r>
              <a:rPr lang="zh-CN" altLang="en-US" dirty="0">
                <a:latin typeface="Microsoft YaHei" panose="020B0503020204020204" pitchFamily="34" charset="-122"/>
                <a:ea typeface="Microsoft YaHei" panose="020B0503020204020204" pitchFamily="34" charset="-122"/>
              </a:rPr>
              <a:t> 和 </a:t>
            </a:r>
            <a:r>
              <a:rPr lang="en-US" dirty="0">
                <a:latin typeface="Microsoft YaHei" panose="020B0503020204020204" pitchFamily="34" charset="-122"/>
                <a:ea typeface="Microsoft YaHei" panose="020B0503020204020204" pitchFamily="34" charset="-122"/>
              </a:rPr>
              <a:t>GPT-1</a:t>
            </a:r>
            <a:r>
              <a:rPr lang="zh-CN" altLang="en-US" dirty="0">
                <a:latin typeface="Microsoft YaHei" panose="020B0503020204020204" pitchFamily="34" charset="-122"/>
                <a:ea typeface="Microsoft YaHei" panose="020B0503020204020204" pitchFamily="34" charset="-122"/>
              </a:rPr>
              <a:t>模型，开启了预训练语言模型时代。</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2019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发布了</a:t>
            </a:r>
            <a:r>
              <a:rPr lang="en-US" dirty="0">
                <a:latin typeface="Microsoft YaHei" panose="020B0503020204020204" pitchFamily="34" charset="-122"/>
                <a:ea typeface="Microsoft YaHei" panose="020B0503020204020204" pitchFamily="34" charset="-122"/>
              </a:rPr>
              <a:t>GPT-2，</a:t>
            </a:r>
            <a:r>
              <a:rPr lang="zh-CN" altLang="en-US" dirty="0">
                <a:latin typeface="Microsoft YaHei" panose="020B0503020204020204" pitchFamily="34" charset="-122"/>
                <a:ea typeface="Microsoft YaHei" panose="020B0503020204020204" pitchFamily="34" charset="-122"/>
              </a:rPr>
              <a:t>参数量</a:t>
            </a:r>
            <a:r>
              <a:rPr lang="en-US" altLang="zh-CN" dirty="0">
                <a:latin typeface="Microsoft YaHei" panose="020B0503020204020204" pitchFamily="34" charset="-122"/>
                <a:ea typeface="Microsoft YaHei" panose="020B0503020204020204" pitchFamily="34" charset="-122"/>
              </a:rPr>
              <a:t>15 </a:t>
            </a:r>
            <a:r>
              <a:rPr lang="zh-CN" altLang="en-US" dirty="0">
                <a:latin typeface="Microsoft YaHei" panose="020B0503020204020204" pitchFamily="34" charset="-122"/>
                <a:ea typeface="Microsoft YaHei" panose="020B0503020204020204" pitchFamily="34" charset="-122"/>
              </a:rPr>
              <a:t>亿。</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发布了参数规模为</a:t>
            </a:r>
            <a:r>
              <a:rPr lang="en-US" altLang="zh-CN" dirty="0">
                <a:latin typeface="Microsoft YaHei" panose="020B0503020204020204" pitchFamily="34" charset="-122"/>
                <a:ea typeface="Microsoft YaHei" panose="020B0503020204020204" pitchFamily="34" charset="-122"/>
              </a:rPr>
              <a:t>110 </a:t>
            </a:r>
            <a:r>
              <a:rPr lang="zh-CN" altLang="en-US" dirty="0">
                <a:latin typeface="Microsoft YaHei" panose="020B0503020204020204" pitchFamily="34" charset="-122"/>
                <a:ea typeface="Microsoft YaHei" panose="020B0503020204020204" pitchFamily="34" charset="-122"/>
              </a:rPr>
              <a:t>亿的</a:t>
            </a:r>
            <a:r>
              <a:rPr lang="en-US" dirty="0">
                <a:latin typeface="Microsoft YaHei" panose="020B0503020204020204" pitchFamily="34" charset="-122"/>
                <a:ea typeface="Microsoft YaHei" panose="020B0503020204020204" pitchFamily="34" charset="-122"/>
              </a:rPr>
              <a:t>T</a:t>
            </a:r>
            <a:r>
              <a:rPr lang="en-US" altLang="zh-CN" dirty="0">
                <a:latin typeface="Microsoft YaHei" panose="020B0503020204020204" pitchFamily="34" charset="-122"/>
                <a:ea typeface="Microsoft YaHei" panose="020B0503020204020204" pitchFamily="34" charset="-122"/>
              </a:rPr>
              <a:t>5</a:t>
            </a:r>
            <a:r>
              <a:rPr lang="zh-CN" altLang="en-US" dirty="0">
                <a:latin typeface="Microsoft YaHei" panose="020B0503020204020204" pitchFamily="34" charset="-122"/>
                <a:ea typeface="Microsoft YaHei" panose="020B0503020204020204" pitchFamily="34" charset="-122"/>
              </a:rPr>
              <a:t>模型。</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2020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进一步将语言模型参数量扩展到</a:t>
            </a:r>
            <a:r>
              <a:rPr lang="en-US" altLang="zh-CN" dirty="0">
                <a:latin typeface="Microsoft YaHei" panose="020B0503020204020204" pitchFamily="34" charset="-122"/>
                <a:ea typeface="Microsoft YaHei" panose="020B0503020204020204" pitchFamily="34" charset="-122"/>
              </a:rPr>
              <a:t>1750 </a:t>
            </a:r>
            <a:r>
              <a:rPr lang="zh-CN" altLang="en-US" dirty="0">
                <a:latin typeface="Microsoft YaHei" panose="020B0503020204020204" pitchFamily="34" charset="-122"/>
                <a:ea typeface="Microsoft YaHei" panose="020B0503020204020204" pitchFamily="34" charset="-122"/>
              </a:rPr>
              <a:t>亿，发布了</a:t>
            </a:r>
            <a:r>
              <a:rPr lang="en-US" dirty="0">
                <a:latin typeface="Microsoft YaHei" panose="020B0503020204020204" pitchFamily="34" charset="-122"/>
                <a:ea typeface="Microsoft YaHei" panose="020B0503020204020204" pitchFamily="34" charset="-122"/>
              </a:rPr>
              <a:t>GPT-3。</a:t>
            </a:r>
          </a:p>
          <a:p>
            <a:pPr>
              <a:lnSpc>
                <a:spcPct val="125000"/>
              </a:lnSpc>
            </a:pPr>
            <a:endParaRPr lang="en-US" altLang="zh-CN" sz="2000" dirty="0">
              <a:latin typeface="Microsoft YaHei" panose="020B0503020204020204" pitchFamily="34" charset="-122"/>
              <a:ea typeface="Microsoft YaHei" panose="020B0503020204020204" pitchFamily="34" charset="-122"/>
            </a:endParaRPr>
          </a:p>
          <a:p>
            <a:pPr>
              <a:lnSpc>
                <a:spcPct val="125000"/>
              </a:lnSpc>
            </a:pPr>
            <a:r>
              <a:rPr lang="zh-CN" altLang="en-US" sz="2000" b="1" dirty="0">
                <a:latin typeface="Microsoft YaHei" panose="020B0503020204020204" pitchFamily="34" charset="-122"/>
                <a:ea typeface="Microsoft YaHei" panose="020B0503020204020204" pitchFamily="34" charset="-122"/>
              </a:rPr>
              <a:t>此阶段的研究主要集中在语言模型本身</a:t>
            </a:r>
            <a:r>
              <a:rPr lang="zh-CN" altLang="en-US" sz="2000" dirty="0">
                <a:latin typeface="Microsoft YaHei" panose="020B0503020204020204" pitchFamily="34" charset="-122"/>
                <a:ea typeface="Microsoft YaHei" panose="020B0503020204020204" pitchFamily="34" charset="-122"/>
              </a:rPr>
              <a:t>，包括对仅编码器（</a:t>
            </a:r>
            <a:r>
              <a:rPr lang="en-US" sz="2000" dirty="0">
                <a:latin typeface="Microsoft YaHei" panose="020B0503020204020204" pitchFamily="34" charset="-122"/>
                <a:ea typeface="Microsoft YaHei" panose="020B0503020204020204" pitchFamily="34" charset="-122"/>
              </a:rPr>
              <a:t>Encoder Only）、</a:t>
            </a:r>
            <a:r>
              <a:rPr lang="zh-CN" altLang="en-US" sz="2000" dirty="0">
                <a:latin typeface="Microsoft YaHei" panose="020B0503020204020204" pitchFamily="34" charset="-122"/>
                <a:ea typeface="Microsoft YaHei" panose="020B0503020204020204" pitchFamily="34" charset="-122"/>
              </a:rPr>
              <a:t>编码器</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解码器（</a:t>
            </a:r>
            <a:r>
              <a:rPr lang="en-US" sz="2000" dirty="0">
                <a:latin typeface="Microsoft YaHei" panose="020B0503020204020204" pitchFamily="34" charset="-122"/>
                <a:ea typeface="Microsoft YaHei" panose="020B0503020204020204" pitchFamily="34" charset="-122"/>
              </a:rPr>
              <a:t>Encoder-Decoder）、</a:t>
            </a:r>
            <a:r>
              <a:rPr lang="zh-CN" altLang="en-US" sz="2000" dirty="0">
                <a:latin typeface="Microsoft YaHei" panose="020B0503020204020204" pitchFamily="34" charset="-122"/>
                <a:ea typeface="Microsoft YaHei" panose="020B0503020204020204" pitchFamily="34" charset="-122"/>
              </a:rPr>
              <a:t>仅解码器（</a:t>
            </a:r>
            <a:r>
              <a:rPr lang="en-US" sz="2000" dirty="0">
                <a:latin typeface="Microsoft YaHei" panose="020B0503020204020204" pitchFamily="34" charset="-122"/>
                <a:ea typeface="Microsoft YaHei" panose="020B0503020204020204" pitchFamily="34" charset="-122"/>
              </a:rPr>
              <a:t>Decoder Only）</a:t>
            </a:r>
            <a:r>
              <a:rPr lang="zh-CN" altLang="en-US" sz="2000" dirty="0">
                <a:latin typeface="Microsoft YaHei" panose="020B0503020204020204" pitchFamily="34" charset="-122"/>
                <a:ea typeface="Microsoft YaHei" panose="020B0503020204020204" pitchFamily="34" charset="-122"/>
              </a:rPr>
              <a:t>等各种类型的模型结构都有相应的研究。模型大小与</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相类似的算法，通常采用预训练微调范式，针对不同下游任务进行微调。但是模型参数量在</a:t>
            </a:r>
            <a:r>
              <a:rPr lang="en-US" altLang="zh-CN" sz="2000" dirty="0">
                <a:latin typeface="Microsoft YaHei" panose="020B0503020204020204" pitchFamily="34" charset="-122"/>
                <a:ea typeface="Microsoft YaHei" panose="020B0503020204020204" pitchFamily="34" charset="-122"/>
              </a:rPr>
              <a:t>10 </a:t>
            </a:r>
            <a:r>
              <a:rPr lang="zh-CN" altLang="en-US" sz="2000" dirty="0">
                <a:latin typeface="Microsoft YaHei" panose="020B0503020204020204" pitchFamily="34" charset="-122"/>
                <a:ea typeface="Microsoft YaHei" panose="020B0503020204020204" pitchFamily="34" charset="-122"/>
              </a:rPr>
              <a:t>亿以上时，由于微调的计算量很高，这类模型的影响力在当时相较</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类模型有不小的差距。</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75491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1195048" cy="4227504"/>
          </a:xfrm>
          <a:prstGeom prst="rect">
            <a:avLst/>
          </a:prstGeom>
          <a:noFill/>
        </p:spPr>
        <p:txBody>
          <a:bodyPr wrap="square">
            <a:spAutoFit/>
          </a:bodyPr>
          <a:lstStyle/>
          <a:p>
            <a:pPr>
              <a:lnSpc>
                <a:spcPct val="150000"/>
              </a:lnSpc>
            </a:pPr>
            <a:r>
              <a:rPr lang="zh-CN" altLang="en-US" sz="2400" b="1" dirty="0">
                <a:solidFill>
                  <a:srgbClr val="0070C0"/>
                </a:solidFill>
                <a:latin typeface="Microsoft YaHei" panose="020B0503020204020204" pitchFamily="34" charset="-122"/>
                <a:ea typeface="Microsoft YaHei" panose="020B0503020204020204" pitchFamily="34" charset="-122"/>
              </a:rPr>
              <a:t>能力探索阶段集中于</a:t>
            </a:r>
            <a:r>
              <a:rPr lang="en-US" altLang="zh-CN" sz="2400" b="1" dirty="0">
                <a:solidFill>
                  <a:srgbClr val="0070C0"/>
                </a:solidFill>
                <a:latin typeface="Microsoft YaHei" panose="020B0503020204020204" pitchFamily="34" charset="-122"/>
                <a:ea typeface="Microsoft YaHei" panose="020B0503020204020204" pitchFamily="34" charset="-122"/>
              </a:rPr>
              <a:t>2019 </a:t>
            </a:r>
            <a:r>
              <a:rPr lang="zh-CN" altLang="en-US" sz="2400" b="1" dirty="0">
                <a:solidFill>
                  <a:srgbClr val="0070C0"/>
                </a:solidFill>
                <a:latin typeface="Microsoft YaHei" panose="020B0503020204020204" pitchFamily="34" charset="-122"/>
                <a:ea typeface="Microsoft YaHei" panose="020B0503020204020204" pitchFamily="34" charset="-122"/>
              </a:rPr>
              <a:t>年至</a:t>
            </a:r>
            <a:r>
              <a:rPr lang="en-US" altLang="zh-CN" sz="2400" b="1" dirty="0">
                <a:solidFill>
                  <a:srgbClr val="0070C0"/>
                </a:solidFill>
                <a:latin typeface="Microsoft YaHei" panose="020B0503020204020204" pitchFamily="34" charset="-122"/>
                <a:ea typeface="Microsoft YaHei" panose="020B0503020204020204" pitchFamily="34" charset="-122"/>
              </a:rPr>
              <a:t>2022 </a:t>
            </a:r>
            <a:r>
              <a:rPr lang="zh-CN" altLang="en-US" sz="2400" b="1" dirty="0">
                <a:solidFill>
                  <a:srgbClr val="0070C0"/>
                </a:solidFill>
                <a:latin typeface="Microsoft YaHei" panose="020B0503020204020204" pitchFamily="34" charset="-122"/>
                <a:ea typeface="Microsoft YaHei" panose="020B0503020204020204" pitchFamily="34" charset="-122"/>
              </a:rPr>
              <a:t>年</a:t>
            </a:r>
            <a:endParaRPr lang="en-US" altLang="zh-CN" sz="2000" b="1" dirty="0">
              <a:solidFill>
                <a:srgbClr val="0070C0"/>
              </a:solidFill>
              <a:latin typeface="Microsoft YaHei" panose="020B0503020204020204" pitchFamily="34" charset="-122"/>
              <a:ea typeface="Microsoft YaHei" panose="020B0503020204020204" pitchFamily="34" charset="-122"/>
            </a:endParaRPr>
          </a:p>
          <a:p>
            <a:pPr>
              <a:lnSpc>
                <a:spcPct val="150000"/>
              </a:lnSpc>
            </a:pPr>
            <a:r>
              <a:rPr lang="zh-CN" altLang="en-US" sz="2000" dirty="0">
                <a:latin typeface="Microsoft YaHei" panose="020B0503020204020204" pitchFamily="34" charset="-122"/>
                <a:ea typeface="Microsoft YaHei" panose="020B0503020204020204" pitchFamily="34" charset="-122"/>
              </a:rPr>
              <a:t>由于大语言模型很难针对特定任务进行微调，研究人员开始探索在不针对单一任务进行微调的情况下如何发挥大语言模型的能力</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2019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Radford</a:t>
            </a:r>
            <a:r>
              <a:rPr lang="zh-CN" altLang="en-US" sz="2000" dirty="0">
                <a:latin typeface="Microsoft YaHei" panose="020B0503020204020204" pitchFamily="34" charset="-122"/>
                <a:ea typeface="Microsoft YaHei" panose="020B0503020204020204" pitchFamily="34" charset="-122"/>
              </a:rPr>
              <a:t>等人使用</a:t>
            </a:r>
            <a:r>
              <a:rPr lang="en-US" altLang="zh-CN" sz="2000" dirty="0">
                <a:latin typeface="Microsoft YaHei" panose="020B0503020204020204" pitchFamily="34" charset="-122"/>
                <a:ea typeface="Microsoft YaHei" panose="020B0503020204020204" pitchFamily="34" charset="-122"/>
              </a:rPr>
              <a:t>GPT-2 </a:t>
            </a:r>
            <a:r>
              <a:rPr lang="zh-CN" altLang="en-US" sz="2000" dirty="0">
                <a:latin typeface="Microsoft YaHei" panose="020B0503020204020204" pitchFamily="34" charset="-122"/>
                <a:ea typeface="Microsoft YaHei" panose="020B0503020204020204" pitchFamily="34" charset="-122"/>
              </a:rPr>
              <a:t>模型研究了大语言模型在零样本情况下的任务处理能力</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Brown </a:t>
            </a:r>
            <a:r>
              <a:rPr lang="zh-CN" altLang="en-US" sz="2000" dirty="0">
                <a:latin typeface="Microsoft YaHei" panose="020B0503020204020204" pitchFamily="34" charset="-122"/>
                <a:ea typeface="Microsoft YaHei" panose="020B0503020204020204" pitchFamily="34" charset="-122"/>
              </a:rPr>
              <a:t>等人在</a:t>
            </a:r>
            <a:r>
              <a:rPr lang="en-US" altLang="zh-CN" sz="2000" dirty="0">
                <a:latin typeface="Microsoft YaHei" panose="020B0503020204020204" pitchFamily="34" charset="-122"/>
                <a:ea typeface="Microsoft YaHei" panose="020B0503020204020204" pitchFamily="34" charset="-122"/>
              </a:rPr>
              <a:t>GPT-3</a:t>
            </a:r>
            <a:r>
              <a:rPr lang="zh-CN" altLang="en-US" sz="2000" dirty="0">
                <a:latin typeface="Microsoft YaHei" panose="020B0503020204020204" pitchFamily="34" charset="-122"/>
                <a:ea typeface="Microsoft YaHei" panose="020B0503020204020204" pitchFamily="34" charset="-122"/>
              </a:rPr>
              <a:t>模型上研究了通过语境学习进行少样本学习的方法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指令微调将大量各类型任务，统一为生成式自然语言理解框架，并构造训练语料进行微调</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2022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Ouyang </a:t>
            </a:r>
            <a:r>
              <a:rPr lang="zh-CN" altLang="en-US" sz="2000" dirty="0">
                <a:latin typeface="Microsoft YaHei" panose="020B0503020204020204" pitchFamily="34" charset="-122"/>
                <a:ea typeface="Microsoft YaHei" panose="020B0503020204020204" pitchFamily="34" charset="-122"/>
              </a:rPr>
              <a:t>等人提出了使用“有监督微调</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强化学习”的</a:t>
            </a:r>
            <a:r>
              <a:rPr lang="en-US" altLang="zh-CN" sz="2000" dirty="0" err="1">
                <a:latin typeface="Microsoft YaHei" panose="020B0503020204020204" pitchFamily="34" charset="-122"/>
                <a:ea typeface="Microsoft YaHei" panose="020B0503020204020204" pitchFamily="34" charset="-122"/>
              </a:rPr>
              <a:t>InstructGPT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算法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000" dirty="0">
                <a:latin typeface="Microsoft YaHei" panose="020B0503020204020204" pitchFamily="34" charset="-122"/>
                <a:ea typeface="Microsoft YaHei" panose="020B0503020204020204" pitchFamily="34" charset="-122"/>
              </a:rPr>
              <a:t>这些方法在直接利用大语言模型进行零样本和少样本学习的基础上，逐渐扩展到</a:t>
            </a:r>
            <a:r>
              <a:rPr lang="zh-CN" altLang="en-US" sz="2000" b="1" dirty="0">
                <a:latin typeface="Microsoft YaHei" panose="020B0503020204020204" pitchFamily="34" charset="-122"/>
                <a:ea typeface="Microsoft YaHei" panose="020B0503020204020204" pitchFamily="34" charset="-122"/>
              </a:rPr>
              <a:t>利用生成式框架针对大量任务进行有监督微调的方法</a:t>
            </a:r>
            <a:r>
              <a:rPr lang="zh-CN" altLang="en-US" sz="2000" dirty="0">
                <a:latin typeface="Microsoft YaHei" panose="020B0503020204020204" pitchFamily="34" charset="-122"/>
                <a:ea typeface="Microsoft YaHei" panose="020B0503020204020204" pitchFamily="34" charset="-122"/>
              </a:rPr>
              <a:t>，有效提升了模型的性能。</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026631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3451073"/>
          </a:xfrm>
          <a:prstGeom prst="rect">
            <a:avLst/>
          </a:prstGeom>
          <a:noFill/>
        </p:spPr>
        <p:txBody>
          <a:bodyPr wrap="square">
            <a:spAutoFit/>
          </a:bodyPr>
          <a:lstStyle/>
          <a:p>
            <a:pPr>
              <a:lnSpc>
                <a:spcPct val="150000"/>
              </a:lnSpc>
            </a:pPr>
            <a:r>
              <a:rPr lang="zh-CN" altLang="en-US" sz="2400" b="1" dirty="0">
                <a:solidFill>
                  <a:srgbClr val="0070C0"/>
                </a:solidFill>
                <a:latin typeface="Microsoft YaHei" panose="020B0503020204020204" pitchFamily="34" charset="-122"/>
                <a:ea typeface="Microsoft YaHei" panose="020B0503020204020204" pitchFamily="34" charset="-122"/>
              </a:rPr>
              <a:t>突破发展阶段以</a:t>
            </a:r>
            <a:r>
              <a:rPr lang="en-US" altLang="zh-CN" sz="2400" b="1" dirty="0">
                <a:solidFill>
                  <a:srgbClr val="0070C0"/>
                </a:solidFill>
                <a:latin typeface="Microsoft YaHei" panose="020B0503020204020204" pitchFamily="34" charset="-122"/>
                <a:ea typeface="Microsoft YaHei" panose="020B0503020204020204" pitchFamily="34" charset="-122"/>
              </a:rPr>
              <a:t>2022 </a:t>
            </a:r>
            <a:r>
              <a:rPr lang="zh-CN" altLang="en-US" sz="2400" b="1" dirty="0">
                <a:solidFill>
                  <a:srgbClr val="0070C0"/>
                </a:solidFill>
                <a:latin typeface="Microsoft YaHei" panose="020B0503020204020204" pitchFamily="34" charset="-122"/>
                <a:ea typeface="Microsoft YaHei" panose="020B0503020204020204" pitchFamily="34" charset="-122"/>
              </a:rPr>
              <a:t>年</a:t>
            </a:r>
            <a:r>
              <a:rPr lang="en-US" altLang="zh-CN" sz="2400" b="1" dirty="0">
                <a:solidFill>
                  <a:srgbClr val="0070C0"/>
                </a:solidFill>
                <a:latin typeface="Microsoft YaHei" panose="020B0503020204020204" pitchFamily="34" charset="-122"/>
                <a:ea typeface="Microsoft YaHei" panose="020B0503020204020204" pitchFamily="34" charset="-122"/>
              </a:rPr>
              <a:t>11 </a:t>
            </a:r>
            <a:r>
              <a:rPr lang="zh-CN" altLang="en-US" sz="2400" b="1" dirty="0">
                <a:solidFill>
                  <a:srgbClr val="0070C0"/>
                </a:solidFill>
                <a:latin typeface="Microsoft YaHei" panose="020B0503020204020204" pitchFamily="34" charset="-122"/>
                <a:ea typeface="Microsoft YaHei" panose="020B0503020204020204" pitchFamily="34" charset="-122"/>
              </a:rPr>
              <a:t>月</a:t>
            </a:r>
            <a:r>
              <a:rPr lang="en-US" altLang="zh-CN" sz="2400" b="1" dirty="0" err="1">
                <a:solidFill>
                  <a:srgbClr val="0070C0"/>
                </a:solidFill>
                <a:latin typeface="Microsoft YaHei" panose="020B0503020204020204" pitchFamily="34" charset="-122"/>
                <a:ea typeface="Microsoft YaHei" panose="020B0503020204020204" pitchFamily="34" charset="-122"/>
              </a:rPr>
              <a:t>ChatGPT</a:t>
            </a:r>
            <a:r>
              <a:rPr lang="en-US" altLang="zh-CN" sz="2400" b="1" dirty="0">
                <a:solidFill>
                  <a:srgbClr val="0070C0"/>
                </a:solidFill>
                <a:latin typeface="Microsoft YaHei" panose="020B0503020204020204" pitchFamily="34" charset="-122"/>
                <a:ea typeface="Microsoft YaHei" panose="020B0503020204020204" pitchFamily="34" charset="-122"/>
              </a:rPr>
              <a:t> </a:t>
            </a:r>
            <a:r>
              <a:rPr lang="zh-CN" altLang="en-US" sz="2400" b="1" dirty="0">
                <a:solidFill>
                  <a:srgbClr val="0070C0"/>
                </a:solidFill>
                <a:latin typeface="Microsoft YaHei" panose="020B0503020204020204" pitchFamily="34" charset="-122"/>
                <a:ea typeface="Microsoft YaHei" panose="020B0503020204020204" pitchFamily="34" charset="-122"/>
              </a:rPr>
              <a:t>的发布为起点</a:t>
            </a:r>
            <a:endParaRPr lang="en-US" altLang="zh-CN" sz="2400" b="1" dirty="0">
              <a:solidFill>
                <a:srgbClr val="0070C0"/>
              </a:solidFill>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sz="2000" dirty="0" err="1">
                <a:latin typeface="Microsoft YaHei" panose="020B0503020204020204" pitchFamily="34" charset="-122"/>
                <a:ea typeface="Microsoft YaHei" panose="020B0503020204020204" pitchFamily="34" charset="-122"/>
              </a:rPr>
              <a:t>ChatGPT</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通过一个简单的对话框，利用一个大语言模型就可以实现问题回答、文稿撰写、代码生成、数学解题等过去自然语言处理系统需要大量定制开发才能分别实现的能力</a:t>
            </a: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2023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3 </a:t>
            </a:r>
            <a:r>
              <a:rPr lang="zh-CN" altLang="en-US" sz="2000" dirty="0">
                <a:latin typeface="Microsoft YaHei" panose="020B0503020204020204" pitchFamily="34" charset="-122"/>
                <a:ea typeface="Microsoft YaHei" panose="020B0503020204020204" pitchFamily="34" charset="-122"/>
              </a:rPr>
              <a:t>月</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发布，相较于</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又有了非常明显的进步，并具备了多模态理解能力。</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在多种基准考试测试上的得分高于</a:t>
            </a:r>
            <a:r>
              <a:rPr lang="en-US" altLang="zh-CN" sz="2000" dirty="0">
                <a:latin typeface="Microsoft YaHei" panose="020B0503020204020204" pitchFamily="34" charset="-122"/>
                <a:ea typeface="Microsoft YaHei" panose="020B0503020204020204" pitchFamily="34" charset="-122"/>
              </a:rPr>
              <a:t>88% </a:t>
            </a:r>
            <a:r>
              <a:rPr lang="zh-CN" altLang="en-US" sz="2000" dirty="0">
                <a:latin typeface="Microsoft YaHei" panose="020B0503020204020204" pitchFamily="34" charset="-122"/>
                <a:ea typeface="Microsoft YaHei" panose="020B0503020204020204" pitchFamily="34" charset="-122"/>
              </a:rPr>
              <a:t>的应试者</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400" dirty="0">
                <a:latin typeface="Microsoft YaHei" panose="020B0503020204020204" pitchFamily="34" charset="-122"/>
                <a:ea typeface="Microsoft YaHei" panose="020B0503020204020204" pitchFamily="34" charset="-122"/>
              </a:rPr>
              <a:t>各大公司和研究机构相继发布了此类系统，包括</a:t>
            </a:r>
            <a:r>
              <a:rPr lang="en-US" altLang="zh-CN" sz="2400" dirty="0">
                <a:latin typeface="Microsoft YaHei" panose="020B0503020204020204" pitchFamily="34" charset="-122"/>
                <a:ea typeface="Microsoft YaHei" panose="020B0503020204020204" pitchFamily="34" charset="-122"/>
              </a:rPr>
              <a:t>Google </a:t>
            </a:r>
            <a:r>
              <a:rPr lang="zh-CN" altLang="en-US" sz="2400" dirty="0">
                <a:latin typeface="Microsoft YaHei" panose="020B0503020204020204" pitchFamily="34" charset="-122"/>
                <a:ea typeface="Microsoft YaHei" panose="020B0503020204020204" pitchFamily="34" charset="-122"/>
              </a:rPr>
              <a:t>推出的</a:t>
            </a:r>
            <a:r>
              <a:rPr lang="en-US" altLang="zh-CN" sz="2400" dirty="0">
                <a:latin typeface="Microsoft YaHei" panose="020B0503020204020204" pitchFamily="34" charset="-122"/>
                <a:ea typeface="Microsoft YaHei" panose="020B0503020204020204" pitchFamily="34" charset="-122"/>
              </a:rPr>
              <a:t>Bard</a:t>
            </a:r>
            <a:r>
              <a:rPr lang="zh-CN" altLang="en-US" sz="2400" dirty="0">
                <a:latin typeface="Microsoft YaHei" panose="020B0503020204020204" pitchFamily="34" charset="-122"/>
                <a:ea typeface="Microsoft YaHei" panose="020B0503020204020204" pitchFamily="34" charset="-122"/>
              </a:rPr>
              <a:t>、百度的文心一言、科大讯飞的星火大模型、智谱</a:t>
            </a:r>
            <a:r>
              <a:rPr lang="en-US" altLang="zh-CN" sz="2400" dirty="0" err="1">
                <a:latin typeface="Microsoft YaHei" panose="020B0503020204020204" pitchFamily="34" charset="-122"/>
                <a:ea typeface="Microsoft YaHei" panose="020B0503020204020204" pitchFamily="34" charset="-122"/>
              </a:rPr>
              <a:t>ChatGLM</a:t>
            </a:r>
            <a:r>
              <a:rPr lang="zh-CN" altLang="en-US" sz="2400" dirty="0">
                <a:latin typeface="Microsoft YaHei" panose="020B0503020204020204" pitchFamily="34" charset="-122"/>
                <a:ea typeface="Microsoft YaHei" panose="020B0503020204020204" pitchFamily="34" charset="-122"/>
              </a:rPr>
              <a:t>、复旦大学</a:t>
            </a:r>
            <a:r>
              <a:rPr lang="en-US" altLang="zh-CN" sz="2400" dirty="0">
                <a:latin typeface="Microsoft YaHei" panose="020B0503020204020204" pitchFamily="34" charset="-122"/>
                <a:ea typeface="Microsoft YaHei" panose="020B0503020204020204" pitchFamily="34" charset="-122"/>
              </a:rPr>
              <a:t>MOSS </a:t>
            </a:r>
            <a:r>
              <a:rPr lang="zh-CN" altLang="en-US" sz="2400" dirty="0">
                <a:latin typeface="Microsoft YaHei" panose="020B0503020204020204" pitchFamily="34" charset="-122"/>
                <a:ea typeface="Microsoft YaHei" panose="020B0503020204020204" pitchFamily="34" charset="-122"/>
              </a:rPr>
              <a:t>等</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169848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1AA9449-D718-A43F-12FE-E1C008CE8B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463" y="1086631"/>
            <a:ext cx="5902537" cy="5771369"/>
          </a:xfrm>
          <a:prstGeom prst="rect">
            <a:avLst/>
          </a:prstGeom>
        </p:spPr>
      </p:pic>
      <p:pic>
        <p:nvPicPr>
          <p:cNvPr id="13" name="Picture 12">
            <a:extLst>
              <a:ext uri="{FF2B5EF4-FFF2-40B4-BE49-F238E27FC236}">
                <a16:creationId xmlns:a16="http://schemas.microsoft.com/office/drawing/2014/main" id="{35683C63-F9FB-3536-F1A2-FE0C11AB1113}"/>
              </a:ext>
            </a:extLst>
          </p:cNvPr>
          <p:cNvPicPr>
            <a:picLocks noChangeAspect="1"/>
          </p:cNvPicPr>
          <p:nvPr/>
        </p:nvPicPr>
        <p:blipFill>
          <a:blip r:embed="rId4"/>
          <a:stretch>
            <a:fillRect/>
          </a:stretch>
        </p:blipFill>
        <p:spPr>
          <a:xfrm>
            <a:off x="6221233" y="1271849"/>
            <a:ext cx="5658687" cy="3468227"/>
          </a:xfrm>
          <a:prstGeom prst="rect">
            <a:avLst/>
          </a:prstGeom>
        </p:spPr>
      </p:pic>
    </p:spTree>
    <p:extLst>
      <p:ext uri="{BB962C8B-B14F-4D97-AF65-F5344CB8AC3E}">
        <p14:creationId xmlns:p14="http://schemas.microsoft.com/office/powerpoint/2010/main" val="392877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CF57A5-3791-B0AF-D1DB-762D33C48294}"/>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sp>
        <p:nvSpPr>
          <p:cNvPr id="6" name="灯片编号占位符 1">
            <a:extLst>
              <a:ext uri="{FF2B5EF4-FFF2-40B4-BE49-F238E27FC236}">
                <a16:creationId xmlns:a16="http://schemas.microsoft.com/office/drawing/2014/main" id="{6D849FC2-6F72-71CB-D050-CFC616398956}"/>
              </a:ext>
            </a:extLst>
          </p:cNvPr>
          <p:cNvSpPr txBox="1">
            <a:spLocks/>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zh-CN"/>
            </a:defPPr>
            <a:lvl1pPr algn="r" rtl="0" fontAlgn="base">
              <a:spcBef>
                <a:spcPct val="0"/>
              </a:spcBef>
              <a:spcAft>
                <a:spcPct val="0"/>
              </a:spcAft>
              <a:buFont typeface="Arial" panose="020B0604020202020204" pitchFamily="34" charset="0"/>
              <a:buNone/>
              <a:defRPr sz="1200" kern="1200">
                <a:solidFill>
                  <a:srgbClr val="898989"/>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fld id="{465717F2-DE62-A445-9F03-50055757659A}" type="slidenum">
              <a:rPr lang="zh-CN" altLang="en-US" smtClean="0"/>
              <a:pPr/>
              <a:t>3</a:t>
            </a:fld>
            <a:endParaRPr lang="zh-CN" altLang="en-US"/>
          </a:p>
        </p:txBody>
      </p:sp>
      <p:sp>
        <p:nvSpPr>
          <p:cNvPr id="8" name="object 4">
            <a:extLst>
              <a:ext uri="{FF2B5EF4-FFF2-40B4-BE49-F238E27FC236}">
                <a16:creationId xmlns:a16="http://schemas.microsoft.com/office/drawing/2014/main" id="{C95BB3A6-4E7E-127F-43A2-CC43AB82785A}"/>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9" name="图片 8">
            <a:extLst>
              <a:ext uri="{FF2B5EF4-FFF2-40B4-BE49-F238E27FC236}">
                <a16:creationId xmlns:a16="http://schemas.microsoft.com/office/drawing/2014/main" id="{8B51C11C-F4CD-ED3B-03AC-9A65B3A25CA3}"/>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2576C47E-006B-30E4-FBF2-BB1999C7BC04}"/>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D877AFD3-7625-F134-3D9D-5CEE0C8C5AE0}"/>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1D902354-366A-415C-3570-2041FFA9CC10}"/>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B28D8629-FB74-E40A-04B0-79AC4B5E8120}"/>
              </a:ext>
            </a:extLst>
          </p:cNvPr>
          <p:cNvPicPr>
            <a:picLocks noChangeAspect="1"/>
          </p:cNvPicPr>
          <p:nvPr/>
        </p:nvPicPr>
        <p:blipFill rotWithShape="1">
          <a:blip r:embed="rId4">
            <a:duotone>
              <a:schemeClr val="accent1">
                <a:shade val="45000"/>
                <a:satMod val="135000"/>
              </a:schemeClr>
              <a:prstClr val="white"/>
            </a:duotone>
            <a:alphaModFix amt="34000"/>
            <a:extLst>
              <a:ext uri="{BEBA8EAE-BF5A-486C-A8C5-ECC9F3942E4B}">
                <a14:imgProps xmlns:a14="http://schemas.microsoft.com/office/drawing/2010/main">
                  <a14:imgLayer r:embed="rId5">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9" name="TextBox 12">
            <a:extLst>
              <a:ext uri="{FF2B5EF4-FFF2-40B4-BE49-F238E27FC236}">
                <a16:creationId xmlns:a16="http://schemas.microsoft.com/office/drawing/2014/main" id="{08C11005-D09E-9420-6F9A-BDB23DA880B4}"/>
              </a:ext>
            </a:extLst>
          </p:cNvPr>
          <p:cNvSpPr txBox="1"/>
          <p:nvPr/>
        </p:nvSpPr>
        <p:spPr>
          <a:xfrm>
            <a:off x="473868" y="1129874"/>
            <a:ext cx="11195049" cy="4920706"/>
          </a:xfrm>
          <a:prstGeom prst="rect">
            <a:avLst/>
          </a:prstGeom>
          <a:noFill/>
        </p:spPr>
        <p:txBody>
          <a:bodyPr wrap="square">
            <a:spAutoFit/>
          </a:bodyPr>
          <a:lstStyle/>
          <a:p>
            <a:pPr algn="just">
              <a:lnSpc>
                <a:spcPct val="125000"/>
              </a:lnSpc>
            </a:pPr>
            <a:r>
              <a:rPr lang="zh-CN" altLang="en-US" sz="2400" b="1" dirty="0">
                <a:solidFill>
                  <a:srgbClr val="0070C0"/>
                </a:solidFill>
                <a:latin typeface="Microsoft YaHei" panose="020B0503020204020204" pitchFamily="34" charset="-122"/>
                <a:ea typeface="Microsoft YaHei" panose="020B0503020204020204" pitchFamily="34" charset="-122"/>
              </a:rPr>
              <a:t>理论课概览</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en-US" sz="2400" dirty="0">
                <a:effectLst/>
                <a:latin typeface="Microsoft YaHei" panose="020B0503020204020204" pitchFamily="34" charset="-122"/>
                <a:ea typeface="Microsoft YaHei" panose="020B0503020204020204" pitchFamily="34" charset="-122"/>
              </a:rPr>
              <a:t>绪论</a:t>
            </a:r>
            <a:endParaRPr lang="en-US" altLang="zh-CN" sz="24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dirty="0">
                <a:latin typeface="Microsoft YaHei" panose="020B0503020204020204" pitchFamily="34" charset="-122"/>
                <a:ea typeface="Microsoft YaHei" panose="020B0503020204020204" pitchFamily="34" charset="-122"/>
              </a:rPr>
              <a:t>大语言模型基础 </a:t>
            </a:r>
            <a:endParaRPr lang="en-US" altLang="zh-CN" sz="24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dirty="0">
                <a:latin typeface="Microsoft YaHei" panose="020B0503020204020204" pitchFamily="34" charset="-122"/>
                <a:ea typeface="Microsoft YaHei" panose="020B0503020204020204" pitchFamily="34" charset="-122"/>
              </a:rPr>
              <a:t>语言模型训练数据 </a:t>
            </a:r>
            <a:endParaRPr lang="en-US" altLang="zh-CN" sz="24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b="1" dirty="0">
                <a:latin typeface="Microsoft YaHei" panose="020B0503020204020204" pitchFamily="34" charset="-122"/>
                <a:ea typeface="Microsoft YaHei" panose="020B0503020204020204" pitchFamily="34" charset="-122"/>
              </a:rPr>
              <a:t>分布式训练 </a:t>
            </a:r>
            <a:endParaRPr lang="en-US" altLang="zh-CN" sz="2400" b="1"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b="1" dirty="0">
                <a:latin typeface="Microsoft YaHei" panose="020B0503020204020204" pitchFamily="34" charset="-122"/>
                <a:ea typeface="Microsoft YaHei" panose="020B0503020204020204" pitchFamily="34" charset="-122"/>
              </a:rPr>
              <a:t>有监督微调 </a:t>
            </a:r>
            <a:endParaRPr lang="en-US" altLang="zh-CN" sz="2400" b="1"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b="1" dirty="0">
                <a:latin typeface="Microsoft YaHei" panose="020B0503020204020204" pitchFamily="34" charset="-122"/>
                <a:ea typeface="Microsoft YaHei" panose="020B0503020204020204" pitchFamily="34" charset="-122"/>
              </a:rPr>
              <a:t>强化学习 </a:t>
            </a:r>
            <a:endParaRPr lang="en-US" altLang="zh-CN" sz="2400" b="1"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b="1" dirty="0">
                <a:latin typeface="Microsoft YaHei" panose="020B0503020204020204" pitchFamily="34" charset="-122"/>
                <a:ea typeface="Microsoft YaHei" panose="020B0503020204020204" pitchFamily="34" charset="-122"/>
              </a:rPr>
              <a:t>大语言模型应用</a:t>
            </a:r>
            <a:endParaRPr lang="en-US" altLang="zh-CN" sz="2400" b="1"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zh-CN" altLang="zh-CN" sz="2400" b="1" dirty="0">
                <a:latin typeface="Microsoft YaHei" panose="020B0503020204020204" pitchFamily="34" charset="-122"/>
                <a:ea typeface="Microsoft YaHei" panose="020B0503020204020204" pitchFamily="34" charset="-122"/>
              </a:rPr>
              <a:t>大语言模型评估  </a:t>
            </a:r>
            <a:endParaRPr lang="zh-CN" altLang="en-US" sz="2400" b="1" dirty="0">
              <a:latin typeface="Microsoft YaHei" panose="020B0503020204020204" pitchFamily="34" charset="-122"/>
              <a:ea typeface="Microsoft YaHei" panose="020B0503020204020204" pitchFamily="34" charset="-122"/>
            </a:endParaRPr>
          </a:p>
        </p:txBody>
      </p:sp>
      <p:pic>
        <p:nvPicPr>
          <p:cNvPr id="3" name="Picture 10">
            <a:extLst>
              <a:ext uri="{FF2B5EF4-FFF2-40B4-BE49-F238E27FC236}">
                <a16:creationId xmlns:a16="http://schemas.microsoft.com/office/drawing/2014/main" id="{738C2A80-7F86-0BC7-D818-56E75938AA5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8410" y="1653543"/>
            <a:ext cx="8334375" cy="4074583"/>
          </a:xfrm>
          <a:prstGeom prst="rect">
            <a:avLst/>
          </a:prstGeom>
        </p:spPr>
      </p:pic>
    </p:spTree>
    <p:extLst>
      <p:ext uri="{BB962C8B-B14F-4D97-AF65-F5344CB8AC3E}">
        <p14:creationId xmlns:p14="http://schemas.microsoft.com/office/powerpoint/2010/main" val="32989624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490ADB93-F052-F8FB-48B9-9F50A168E5CE}"/>
              </a:ext>
            </a:extLst>
          </p:cNvPr>
          <p:cNvPicPr>
            <a:picLocks noChangeAspect="1"/>
          </p:cNvPicPr>
          <p:nvPr/>
        </p:nvPicPr>
        <p:blipFill>
          <a:blip r:embed="rId3"/>
          <a:stretch>
            <a:fillRect/>
          </a:stretch>
        </p:blipFill>
        <p:spPr>
          <a:xfrm>
            <a:off x="163596" y="1473906"/>
            <a:ext cx="5794513" cy="3345377"/>
          </a:xfrm>
          <a:prstGeom prst="rect">
            <a:avLst/>
          </a:prstGeom>
        </p:spPr>
      </p:pic>
      <p:pic>
        <p:nvPicPr>
          <p:cNvPr id="13" name="Picture 12">
            <a:extLst>
              <a:ext uri="{FF2B5EF4-FFF2-40B4-BE49-F238E27FC236}">
                <a16:creationId xmlns:a16="http://schemas.microsoft.com/office/drawing/2014/main" id="{08D15EAD-F092-4D84-27E1-147CD12C88DA}"/>
              </a:ext>
            </a:extLst>
          </p:cNvPr>
          <p:cNvPicPr>
            <a:picLocks noChangeAspect="1"/>
          </p:cNvPicPr>
          <p:nvPr/>
        </p:nvPicPr>
        <p:blipFill>
          <a:blip r:embed="rId4"/>
          <a:stretch>
            <a:fillRect/>
          </a:stretch>
        </p:blipFill>
        <p:spPr>
          <a:xfrm>
            <a:off x="6243430" y="1685361"/>
            <a:ext cx="5794513" cy="2915140"/>
          </a:xfrm>
          <a:prstGeom prst="rect">
            <a:avLst/>
          </a:prstGeom>
        </p:spPr>
      </p:pic>
    </p:spTree>
    <p:extLst>
      <p:ext uri="{BB962C8B-B14F-4D97-AF65-F5344CB8AC3E}">
        <p14:creationId xmlns:p14="http://schemas.microsoft.com/office/powerpoint/2010/main" val="2670474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42903" y="3003150"/>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53156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a:p>
        </p:txBody>
      </p:sp>
      <p:sp>
        <p:nvSpPr>
          <p:cNvPr id="5" name="平行四边形 6">
            <a:extLst>
              <a:ext uri="{FF2B5EF4-FFF2-40B4-BE49-F238E27FC236}">
                <a16:creationId xmlns:a16="http://schemas.microsoft.com/office/drawing/2014/main" id="{35EAD082-D1A3-63F1-AFE2-66BA5461C278}"/>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平行四边形 7">
            <a:extLst>
              <a:ext uri="{FF2B5EF4-FFF2-40B4-BE49-F238E27FC236}">
                <a16:creationId xmlns:a16="http://schemas.microsoft.com/office/drawing/2014/main" id="{1BB1D367-9D42-5F44-76D8-F52C2A7464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文本框 5">
            <a:extLst>
              <a:ext uri="{FF2B5EF4-FFF2-40B4-BE49-F238E27FC236}">
                <a16:creationId xmlns:a16="http://schemas.microsoft.com/office/drawing/2014/main" id="{6DBED35E-E4AE-20B9-722E-0A619CD37BE9}"/>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8" name="组合 11">
            <a:extLst>
              <a:ext uri="{FF2B5EF4-FFF2-40B4-BE49-F238E27FC236}">
                <a16:creationId xmlns:a16="http://schemas.microsoft.com/office/drawing/2014/main" id="{1D6D2CDD-6EFC-9ABF-9B33-1B2A55051DDE}"/>
              </a:ext>
            </a:extLst>
          </p:cNvPr>
          <p:cNvGrpSpPr>
            <a:grpSpLocks/>
          </p:cNvGrpSpPr>
          <p:nvPr/>
        </p:nvGrpSpPr>
        <p:grpSpPr bwMode="auto">
          <a:xfrm>
            <a:off x="11480800" y="479425"/>
            <a:ext cx="333375" cy="333375"/>
            <a:chOff x="0" y="0"/>
            <a:chExt cx="449943" cy="449943"/>
          </a:xfrm>
        </p:grpSpPr>
        <p:sp>
          <p:nvSpPr>
            <p:cNvPr id="9" name="椭圆 9">
              <a:extLst>
                <a:ext uri="{FF2B5EF4-FFF2-40B4-BE49-F238E27FC236}">
                  <a16:creationId xmlns:a16="http://schemas.microsoft.com/office/drawing/2014/main" id="{F2F0BB0C-62BE-9B62-5587-6E6FCECD1996}"/>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等腰三角形 10">
              <a:extLst>
                <a:ext uri="{FF2B5EF4-FFF2-40B4-BE49-F238E27FC236}">
                  <a16:creationId xmlns:a16="http://schemas.microsoft.com/office/drawing/2014/main" id="{4BB03F05-D35B-35E6-F6AE-167863188362}"/>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1" name="矩形 8">
            <a:extLst>
              <a:ext uri="{FF2B5EF4-FFF2-40B4-BE49-F238E27FC236}">
                <a16:creationId xmlns:a16="http://schemas.microsoft.com/office/drawing/2014/main" id="{C68E0BD5-7BC2-5ED7-5F63-F00F63B4F5F7}"/>
              </a:ext>
            </a:extLst>
          </p:cNvPr>
          <p:cNvSpPr>
            <a:spLocks noChangeArrowheads="1"/>
          </p:cNvSpPr>
          <p:nvPr/>
        </p:nvSpPr>
        <p:spPr bwMode="auto">
          <a:xfrm>
            <a:off x="1248742" y="408136"/>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大语言模型构建流程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3" name="Rectangle 2">
            <a:extLst>
              <a:ext uri="{FF2B5EF4-FFF2-40B4-BE49-F238E27FC236}">
                <a16:creationId xmlns:a16="http://schemas.microsoft.com/office/drawing/2014/main" id="{E3FB289E-6974-78BA-9A15-F352303CC4C1}"/>
              </a:ext>
            </a:extLst>
          </p:cNvPr>
          <p:cNvSpPr/>
          <p:nvPr/>
        </p:nvSpPr>
        <p:spPr bwMode="auto">
          <a:xfrm>
            <a:off x="14902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2" name="Rectangle 11">
            <a:extLst>
              <a:ext uri="{FF2B5EF4-FFF2-40B4-BE49-F238E27FC236}">
                <a16:creationId xmlns:a16="http://schemas.microsoft.com/office/drawing/2014/main" id="{78BF90BF-7D9C-0261-4D0F-A91C4372C91C}"/>
              </a:ext>
            </a:extLst>
          </p:cNvPr>
          <p:cNvSpPr/>
          <p:nvPr/>
        </p:nvSpPr>
        <p:spPr bwMode="auto">
          <a:xfrm>
            <a:off x="40327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4" name="Rectangle 13">
            <a:extLst>
              <a:ext uri="{FF2B5EF4-FFF2-40B4-BE49-F238E27FC236}">
                <a16:creationId xmlns:a16="http://schemas.microsoft.com/office/drawing/2014/main" id="{84EAB4B8-3514-3E33-F81B-EF55DFA2E92B}"/>
              </a:ext>
            </a:extLst>
          </p:cNvPr>
          <p:cNvSpPr/>
          <p:nvPr/>
        </p:nvSpPr>
        <p:spPr bwMode="auto">
          <a:xfrm>
            <a:off x="6590393"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5" name="Rectangle 14">
            <a:extLst>
              <a:ext uri="{FF2B5EF4-FFF2-40B4-BE49-F238E27FC236}">
                <a16:creationId xmlns:a16="http://schemas.microsoft.com/office/drawing/2014/main" id="{0157E43C-F4C9-7C26-70DD-344CB2DB735B}"/>
              </a:ext>
            </a:extLst>
          </p:cNvPr>
          <p:cNvSpPr/>
          <p:nvPr/>
        </p:nvSpPr>
        <p:spPr bwMode="auto">
          <a:xfrm>
            <a:off x="9111204"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6" name="Rounded Rectangle 15">
            <a:extLst>
              <a:ext uri="{FF2B5EF4-FFF2-40B4-BE49-F238E27FC236}">
                <a16:creationId xmlns:a16="http://schemas.microsoft.com/office/drawing/2014/main" id="{5C2FBA54-459E-148B-4E2D-3B3EABEBF0A2}"/>
              </a:ext>
            </a:extLst>
          </p:cNvPr>
          <p:cNvSpPr/>
          <p:nvPr/>
        </p:nvSpPr>
        <p:spPr bwMode="auto">
          <a:xfrm>
            <a:off x="1711209" y="2072720"/>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原始数据</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数千亿</a:t>
            </a:r>
            <a:r>
              <a:rPr lang="en-CN" sz="1400" dirty="0">
                <a:solidFill>
                  <a:schemeClr val="bg1"/>
                </a:solidFill>
                <a:latin typeface="Microsoft YaHei" panose="020B0503020204020204" pitchFamily="34" charset="-122"/>
                <a:ea typeface="Microsoft YaHei" panose="020B0503020204020204" pitchFamily="34" charset="-122"/>
              </a:rPr>
              <a:t>单词</a:t>
            </a:r>
            <a:r>
              <a:rPr lang="zh-CN" altLang="en-US" sz="1400" dirty="0">
                <a:solidFill>
                  <a:schemeClr val="bg1"/>
                </a:solidFill>
                <a:latin typeface="Microsoft YaHei" panose="020B0503020204020204" pitchFamily="34" charset="-122"/>
                <a:ea typeface="Microsoft YaHei" panose="020B0503020204020204" pitchFamily="34" charset="-122"/>
              </a:rPr>
              <a:t>：</a:t>
            </a:r>
            <a:r>
              <a:rPr lang="en-CN" sz="1400" dirty="0">
                <a:solidFill>
                  <a:schemeClr val="bg1"/>
                </a:solidFill>
                <a:latin typeface="Microsoft YaHei" panose="020B0503020204020204" pitchFamily="34" charset="-122"/>
                <a:ea typeface="Microsoft YaHei" panose="020B0503020204020204" pitchFamily="34" charset="-122"/>
              </a:rPr>
              <a:t>图书</a:t>
            </a:r>
            <a:r>
              <a:rPr lang="zh-CN" altLang="en-US" sz="1400" dirty="0">
                <a:solidFill>
                  <a:schemeClr val="bg1"/>
                </a:solidFill>
                <a:latin typeface="Microsoft YaHei" panose="020B0503020204020204" pitchFamily="34" charset="-122"/>
                <a:ea typeface="Microsoft YaHei" panose="020B0503020204020204" pitchFamily="34" charset="-122"/>
              </a:rPr>
              <a:t>、百科、网页等</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7" name="Rounded Rectangle 16">
            <a:extLst>
              <a:ext uri="{FF2B5EF4-FFF2-40B4-BE49-F238E27FC236}">
                <a16:creationId xmlns:a16="http://schemas.microsoft.com/office/drawing/2014/main" id="{EAB8DF03-7F50-C025-B317-A891BB0A0383}"/>
              </a:ext>
            </a:extLst>
          </p:cNvPr>
          <p:cNvSpPr/>
          <p:nvPr/>
        </p:nvSpPr>
        <p:spPr bwMode="auto">
          <a:xfrm>
            <a:off x="1711209" y="3456878"/>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8" name="Rounded Rectangle 17">
            <a:extLst>
              <a:ext uri="{FF2B5EF4-FFF2-40B4-BE49-F238E27FC236}">
                <a16:creationId xmlns:a16="http://schemas.microsoft.com/office/drawing/2014/main" id="{5F873F54-FB30-4E5C-019F-866D875B683D}"/>
              </a:ext>
            </a:extLst>
          </p:cNvPr>
          <p:cNvSpPr/>
          <p:nvPr/>
        </p:nvSpPr>
        <p:spPr bwMode="auto">
          <a:xfrm>
            <a:off x="1711209" y="4589787"/>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基础模型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9" name="TextBox 18">
            <a:extLst>
              <a:ext uri="{FF2B5EF4-FFF2-40B4-BE49-F238E27FC236}">
                <a16:creationId xmlns:a16="http://schemas.microsoft.com/office/drawing/2014/main" id="{EDCBFAC7-1FD5-0FC4-0793-7D0B519C1D72}"/>
              </a:ext>
            </a:extLst>
          </p:cNvPr>
          <p:cNvSpPr txBox="1"/>
          <p:nvPr/>
        </p:nvSpPr>
        <p:spPr>
          <a:xfrm>
            <a:off x="1670939"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预训练阶段</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0" name="TextBox 19">
            <a:extLst>
              <a:ext uri="{FF2B5EF4-FFF2-40B4-BE49-F238E27FC236}">
                <a16:creationId xmlns:a16="http://schemas.microsoft.com/office/drawing/2014/main" id="{BF13529D-D561-64CC-0593-427460252C27}"/>
              </a:ext>
            </a:extLst>
          </p:cNvPr>
          <p:cNvSpPr txBox="1"/>
          <p:nvPr/>
        </p:nvSpPr>
        <p:spPr>
          <a:xfrm>
            <a:off x="-180744" y="233801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数据集合</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1" name="TextBox 20">
            <a:extLst>
              <a:ext uri="{FF2B5EF4-FFF2-40B4-BE49-F238E27FC236}">
                <a16:creationId xmlns:a16="http://schemas.microsoft.com/office/drawing/2014/main" id="{D31F8A92-4CB5-48FE-50ED-2E8361CE14A0}"/>
              </a:ext>
            </a:extLst>
          </p:cNvPr>
          <p:cNvSpPr txBox="1"/>
          <p:nvPr/>
        </p:nvSpPr>
        <p:spPr>
          <a:xfrm>
            <a:off x="-180744" y="3620236"/>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算法</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2" name="TextBox 21">
            <a:extLst>
              <a:ext uri="{FF2B5EF4-FFF2-40B4-BE49-F238E27FC236}">
                <a16:creationId xmlns:a16="http://schemas.microsoft.com/office/drawing/2014/main" id="{3EC0DF82-99A3-33E4-7AA5-3738D9C9BD8C}"/>
              </a:ext>
            </a:extLst>
          </p:cNvPr>
          <p:cNvSpPr txBox="1"/>
          <p:nvPr/>
        </p:nvSpPr>
        <p:spPr>
          <a:xfrm>
            <a:off x="-180744" y="4681118"/>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模型</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3" name="TextBox 22">
            <a:extLst>
              <a:ext uri="{FF2B5EF4-FFF2-40B4-BE49-F238E27FC236}">
                <a16:creationId xmlns:a16="http://schemas.microsoft.com/office/drawing/2014/main" id="{B8BB638A-7D82-D14C-7968-A5149E2F7FF7}"/>
              </a:ext>
            </a:extLst>
          </p:cNvPr>
          <p:cNvSpPr txBox="1"/>
          <p:nvPr/>
        </p:nvSpPr>
        <p:spPr>
          <a:xfrm>
            <a:off x="-180744" y="561844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资源需求</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4" name="TextBox 23">
            <a:extLst>
              <a:ext uri="{FF2B5EF4-FFF2-40B4-BE49-F238E27FC236}">
                <a16:creationId xmlns:a16="http://schemas.microsoft.com/office/drawing/2014/main" id="{A1DE9B18-FE78-B5BF-43D2-ACFBC59E2AFC}"/>
              </a:ext>
            </a:extLst>
          </p:cNvPr>
          <p:cNvSpPr txBox="1"/>
          <p:nvPr/>
        </p:nvSpPr>
        <p:spPr>
          <a:xfrm>
            <a:off x="1490252" y="5404161"/>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1000+GPU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月级别训练时间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GPT</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 </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3.0</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LLaMa</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PaLM</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5" name="Rounded Rectangle 24">
            <a:extLst>
              <a:ext uri="{FF2B5EF4-FFF2-40B4-BE49-F238E27FC236}">
                <a16:creationId xmlns:a16="http://schemas.microsoft.com/office/drawing/2014/main" id="{29B933BF-066F-B85F-8E5D-C6C08C52BA9C}"/>
              </a:ext>
            </a:extLst>
          </p:cNvPr>
          <p:cNvSpPr/>
          <p:nvPr/>
        </p:nvSpPr>
        <p:spPr bwMode="auto">
          <a:xfrm>
            <a:off x="4273722"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数万</a:t>
            </a:r>
            <a:r>
              <a:rPr lang="en-CN" sz="1400" dirty="0">
                <a:solidFill>
                  <a:schemeClr val="bg1"/>
                </a:solidFill>
                <a:latin typeface="Microsoft YaHei" panose="020B0503020204020204" pitchFamily="34" charset="-122"/>
                <a:ea typeface="Microsoft YaHei" panose="020B0503020204020204" pitchFamily="34" charset="-122"/>
              </a:rPr>
              <a:t>用户指令和对应的答案</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6" name="Rounded Rectangle 25">
            <a:extLst>
              <a:ext uri="{FF2B5EF4-FFF2-40B4-BE49-F238E27FC236}">
                <a16:creationId xmlns:a16="http://schemas.microsoft.com/office/drawing/2014/main" id="{E839814E-E5C9-B378-2437-5C209883FC5B}"/>
              </a:ext>
            </a:extLst>
          </p:cNvPr>
          <p:cNvSpPr/>
          <p:nvPr/>
        </p:nvSpPr>
        <p:spPr bwMode="auto">
          <a:xfrm>
            <a:off x="4273722"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7" name="Rounded Rectangle 26">
            <a:extLst>
              <a:ext uri="{FF2B5EF4-FFF2-40B4-BE49-F238E27FC236}">
                <a16:creationId xmlns:a16="http://schemas.microsoft.com/office/drawing/2014/main" id="{3A41ED95-73C8-BB99-E6D7-1E8E5D8518F5}"/>
              </a:ext>
            </a:extLst>
          </p:cNvPr>
          <p:cNvSpPr/>
          <p:nvPr/>
        </p:nvSpPr>
        <p:spPr bwMode="auto">
          <a:xfrm>
            <a:off x="4273722"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SFT</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8" name="TextBox 27">
            <a:extLst>
              <a:ext uri="{FF2B5EF4-FFF2-40B4-BE49-F238E27FC236}">
                <a16:creationId xmlns:a16="http://schemas.microsoft.com/office/drawing/2014/main" id="{C10EBF4C-27EA-0A13-C701-5D0076226A6A}"/>
              </a:ext>
            </a:extLst>
          </p:cNvPr>
          <p:cNvSpPr txBox="1"/>
          <p:nvPr/>
        </p:nvSpPr>
        <p:spPr>
          <a:xfrm>
            <a:off x="4052765" y="5402999"/>
            <a:ext cx="2399257" cy="1015663"/>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MOSS</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ChatGLM6b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Vicuna-13B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等</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9" name="TextBox 28">
            <a:extLst>
              <a:ext uri="{FF2B5EF4-FFF2-40B4-BE49-F238E27FC236}">
                <a16:creationId xmlns:a16="http://schemas.microsoft.com/office/drawing/2014/main" id="{5972DBEE-D0A9-4217-4E6F-8A2784AE4D8B}"/>
              </a:ext>
            </a:extLst>
          </p:cNvPr>
          <p:cNvSpPr txBox="1"/>
          <p:nvPr/>
        </p:nvSpPr>
        <p:spPr>
          <a:xfrm>
            <a:off x="4233450"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指令微调</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0" name="Rounded Rectangle 29">
            <a:extLst>
              <a:ext uri="{FF2B5EF4-FFF2-40B4-BE49-F238E27FC236}">
                <a16:creationId xmlns:a16="http://schemas.microsoft.com/office/drawing/2014/main" id="{733CD7C5-647E-80E8-554C-F7A06B80BB36}"/>
              </a:ext>
            </a:extLst>
          </p:cNvPr>
          <p:cNvSpPr/>
          <p:nvPr/>
        </p:nvSpPr>
        <p:spPr bwMode="auto">
          <a:xfrm>
            <a:off x="6836235"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标注对比对</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百万</a:t>
            </a:r>
            <a:r>
              <a:rPr lang="en-CN" sz="1400" dirty="0">
                <a:solidFill>
                  <a:schemeClr val="bg1"/>
                </a:solidFill>
                <a:latin typeface="Microsoft YaHei" panose="020B0503020204020204" pitchFamily="34" charset="-122"/>
                <a:ea typeface="Microsoft YaHei" panose="020B0503020204020204" pitchFamily="34" charset="-122"/>
              </a:rPr>
              <a:t>标注对比对</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1" name="Rounded Rectangle 30">
            <a:extLst>
              <a:ext uri="{FF2B5EF4-FFF2-40B4-BE49-F238E27FC236}">
                <a16:creationId xmlns:a16="http://schemas.microsoft.com/office/drawing/2014/main" id="{8E7CE515-16C6-5658-A3BB-97C9DDF117CC}"/>
              </a:ext>
            </a:extLst>
          </p:cNvPr>
          <p:cNvSpPr/>
          <p:nvPr/>
        </p:nvSpPr>
        <p:spPr bwMode="auto">
          <a:xfrm>
            <a:off x="6836235"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二分类模型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2" name="Rounded Rectangle 31">
            <a:extLst>
              <a:ext uri="{FF2B5EF4-FFF2-40B4-BE49-F238E27FC236}">
                <a16:creationId xmlns:a16="http://schemas.microsoft.com/office/drawing/2014/main" id="{DDB627C4-3950-1C91-B04F-CB99EEBEFF06}"/>
              </a:ext>
            </a:extLst>
          </p:cNvPr>
          <p:cNvSpPr/>
          <p:nvPr/>
        </p:nvSpPr>
        <p:spPr bwMode="auto">
          <a:xfrm>
            <a:off x="6836235"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RM</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3" name="TextBox 32">
            <a:extLst>
              <a:ext uri="{FF2B5EF4-FFF2-40B4-BE49-F238E27FC236}">
                <a16:creationId xmlns:a16="http://schemas.microsoft.com/office/drawing/2014/main" id="{A2EDC51A-D258-4A68-3B9C-789BD8DD9C6F}"/>
              </a:ext>
            </a:extLst>
          </p:cNvPr>
          <p:cNvSpPr txBox="1"/>
          <p:nvPr/>
        </p:nvSpPr>
        <p:spPr>
          <a:xfrm>
            <a:off x="6615278" y="5402999"/>
            <a:ext cx="2399257" cy="58477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p:txBody>
      </p:sp>
      <p:sp>
        <p:nvSpPr>
          <p:cNvPr id="34" name="TextBox 33">
            <a:extLst>
              <a:ext uri="{FF2B5EF4-FFF2-40B4-BE49-F238E27FC236}">
                <a16:creationId xmlns:a16="http://schemas.microsoft.com/office/drawing/2014/main" id="{B4FA80A8-49F6-376C-B6B3-73B6EFBA893F}"/>
              </a:ext>
            </a:extLst>
          </p:cNvPr>
          <p:cNvSpPr txBox="1"/>
          <p:nvPr/>
        </p:nvSpPr>
        <p:spPr>
          <a:xfrm>
            <a:off x="6795963"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奖励函数</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5" name="Rounded Rectangle 34">
            <a:extLst>
              <a:ext uri="{FF2B5EF4-FFF2-40B4-BE49-F238E27FC236}">
                <a16:creationId xmlns:a16="http://schemas.microsoft.com/office/drawing/2014/main" id="{DEFC7A9F-1846-E8BA-6202-58F6F000D7C3}"/>
              </a:ext>
            </a:extLst>
          </p:cNvPr>
          <p:cNvSpPr/>
          <p:nvPr/>
        </p:nvSpPr>
        <p:spPr bwMode="auto">
          <a:xfrm>
            <a:off x="9348978"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十万</a:t>
            </a:r>
            <a:r>
              <a:rPr lang="en-CN" sz="1400" dirty="0">
                <a:solidFill>
                  <a:schemeClr val="bg1"/>
                </a:solidFill>
                <a:latin typeface="Microsoft YaHei" panose="020B0503020204020204" pitchFamily="34" charset="-122"/>
                <a:ea typeface="Microsoft YaHei" panose="020B0503020204020204" pitchFamily="34" charset="-122"/>
              </a:rPr>
              <a:t>用户指令</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6" name="Rounded Rectangle 35">
            <a:extLst>
              <a:ext uri="{FF2B5EF4-FFF2-40B4-BE49-F238E27FC236}">
                <a16:creationId xmlns:a16="http://schemas.microsoft.com/office/drawing/2014/main" id="{555F91D3-BAE1-903A-8DAB-9454AA2A2097}"/>
              </a:ext>
            </a:extLst>
          </p:cNvPr>
          <p:cNvSpPr/>
          <p:nvPr/>
        </p:nvSpPr>
        <p:spPr bwMode="auto">
          <a:xfrm>
            <a:off x="9348978"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强化学习方法</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7" name="Rounded Rectangle 36">
            <a:extLst>
              <a:ext uri="{FF2B5EF4-FFF2-40B4-BE49-F238E27FC236}">
                <a16:creationId xmlns:a16="http://schemas.microsoft.com/office/drawing/2014/main" id="{8B485D9A-2115-4D3E-C523-48C82BAE7253}"/>
              </a:ext>
            </a:extLst>
          </p:cNvPr>
          <p:cNvSpPr/>
          <p:nvPr/>
        </p:nvSpPr>
        <p:spPr bwMode="auto">
          <a:xfrm>
            <a:off x="9348978"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RL</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8" name="TextBox 37">
            <a:extLst>
              <a:ext uri="{FF2B5EF4-FFF2-40B4-BE49-F238E27FC236}">
                <a16:creationId xmlns:a16="http://schemas.microsoft.com/office/drawing/2014/main" id="{5334515C-AC93-E561-CD25-9C387D001B04}"/>
              </a:ext>
            </a:extLst>
          </p:cNvPr>
          <p:cNvSpPr txBox="1"/>
          <p:nvPr/>
        </p:nvSpPr>
        <p:spPr>
          <a:xfrm>
            <a:off x="9128021" y="5402999"/>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ChatGPT</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a:solidFill>
                  <a:srgbClr val="0070C0"/>
                </a:solidFill>
                <a:latin typeface="Microsoft YaHei" panose="020B0503020204020204" pitchFamily="34" charset="-122"/>
                <a:ea typeface="Microsoft YaHei" panose="020B0503020204020204" pitchFamily="34" charset="-122"/>
              </a:rPr>
              <a:t>Claude</a:t>
            </a:r>
            <a:endParaRPr lang="en-CN" sz="1400" b="1" dirty="0">
              <a:solidFill>
                <a:srgbClr val="0070C0"/>
              </a:solidFill>
              <a:latin typeface="Microsoft YaHei" panose="020B0503020204020204" pitchFamily="34" charset="-122"/>
              <a:ea typeface="Microsoft YaHei" panose="020B0503020204020204" pitchFamily="34" charset="-122"/>
            </a:endParaRPr>
          </a:p>
        </p:txBody>
      </p:sp>
      <p:sp>
        <p:nvSpPr>
          <p:cNvPr id="39" name="TextBox 38">
            <a:extLst>
              <a:ext uri="{FF2B5EF4-FFF2-40B4-BE49-F238E27FC236}">
                <a16:creationId xmlns:a16="http://schemas.microsoft.com/office/drawing/2014/main" id="{692DD360-B796-5638-87FB-FC2104E9F48B}"/>
              </a:ext>
            </a:extLst>
          </p:cNvPr>
          <p:cNvSpPr txBox="1"/>
          <p:nvPr/>
        </p:nvSpPr>
        <p:spPr>
          <a:xfrm>
            <a:off x="9308706"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强化学习</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40" name="TextBox 39">
            <a:extLst>
              <a:ext uri="{FF2B5EF4-FFF2-40B4-BE49-F238E27FC236}">
                <a16:creationId xmlns:a16="http://schemas.microsoft.com/office/drawing/2014/main" id="{BFA8F9CB-88A3-65B0-BD7B-731695FE5B09}"/>
              </a:ext>
            </a:extLst>
          </p:cNvPr>
          <p:cNvSpPr txBox="1"/>
          <p:nvPr/>
        </p:nvSpPr>
        <p:spPr>
          <a:xfrm>
            <a:off x="1182047" y="6475353"/>
            <a:ext cx="6183350" cy="369332"/>
          </a:xfrm>
          <a:prstGeom prst="rect">
            <a:avLst/>
          </a:prstGeom>
          <a:noFill/>
        </p:spPr>
        <p:txBody>
          <a:bodyPr wrap="square">
            <a:spAutoFit/>
          </a:bodyPr>
          <a:lstStyle/>
          <a:p>
            <a:pPr algn="l"/>
            <a:r>
              <a:rPr lang="en-US" altLang="zh-CN" b="0" i="0" dirty="0">
                <a:solidFill>
                  <a:srgbClr val="212529"/>
                </a:solidFill>
                <a:effectLst/>
                <a:latin typeface="Muli"/>
              </a:rPr>
              <a:t>State of GPT,</a:t>
            </a:r>
            <a:r>
              <a:rPr lang="zh-CN" altLang="en-US" b="0" i="0" dirty="0">
                <a:solidFill>
                  <a:srgbClr val="212529"/>
                </a:solidFill>
                <a:effectLst/>
                <a:latin typeface="Muli"/>
              </a:rPr>
              <a:t> </a:t>
            </a:r>
            <a:r>
              <a:rPr lang="en-US" altLang="zh-CN" b="0" i="0" dirty="0">
                <a:solidFill>
                  <a:srgbClr val="212529"/>
                </a:solidFill>
                <a:effectLst/>
                <a:latin typeface="Muli"/>
              </a:rPr>
              <a:t>Microsoft</a:t>
            </a:r>
            <a:r>
              <a:rPr lang="zh-CN" altLang="en-US" b="0" i="0" dirty="0">
                <a:solidFill>
                  <a:srgbClr val="212529"/>
                </a:solidFill>
                <a:effectLst/>
                <a:latin typeface="Muli"/>
              </a:rPr>
              <a:t> </a:t>
            </a:r>
            <a:r>
              <a:rPr lang="en-US" altLang="zh-CN" b="0" i="0" dirty="0">
                <a:solidFill>
                  <a:srgbClr val="212529"/>
                </a:solidFill>
                <a:effectLst/>
                <a:latin typeface="Muli"/>
              </a:rPr>
              <a:t>Build</a:t>
            </a:r>
            <a:r>
              <a:rPr lang="zh-CN" altLang="en-US" b="0" i="0" dirty="0">
                <a:solidFill>
                  <a:srgbClr val="212529"/>
                </a:solidFill>
                <a:effectLst/>
                <a:latin typeface="Muli"/>
              </a:rPr>
              <a:t> </a:t>
            </a:r>
            <a:r>
              <a:rPr lang="en-US" altLang="zh-CN" b="0" i="0" dirty="0">
                <a:solidFill>
                  <a:srgbClr val="212529"/>
                </a:solidFill>
                <a:effectLst/>
                <a:latin typeface="Muli"/>
              </a:rPr>
              <a:t>2023,</a:t>
            </a:r>
            <a:r>
              <a:rPr lang="zh-CN" altLang="en-US" b="0" i="0" dirty="0">
                <a:solidFill>
                  <a:srgbClr val="212529"/>
                </a:solidFill>
                <a:effectLst/>
                <a:latin typeface="Muli"/>
              </a:rPr>
              <a:t> </a:t>
            </a:r>
            <a:r>
              <a:rPr lang="en-US" b="0" i="0" dirty="0">
                <a:solidFill>
                  <a:srgbClr val="212529"/>
                </a:solidFill>
                <a:effectLst/>
                <a:latin typeface="Muli"/>
              </a:rPr>
              <a:t>Andrej </a:t>
            </a:r>
            <a:r>
              <a:rPr lang="en-US" b="0" i="0" dirty="0" err="1">
                <a:solidFill>
                  <a:srgbClr val="212529"/>
                </a:solidFill>
                <a:effectLst/>
                <a:latin typeface="Muli"/>
              </a:rPr>
              <a:t>Karpathy</a:t>
            </a:r>
            <a:endParaRPr lang="en-US" b="0" i="0" dirty="0">
              <a:solidFill>
                <a:srgbClr val="212529"/>
              </a:solidFill>
              <a:effectLst/>
              <a:latin typeface="Muli"/>
            </a:endParaRPr>
          </a:p>
        </p:txBody>
      </p:sp>
    </p:spTree>
    <p:extLst>
      <p:ext uri="{BB962C8B-B14F-4D97-AF65-F5344CB8AC3E}">
        <p14:creationId xmlns:p14="http://schemas.microsoft.com/office/powerpoint/2010/main" val="8960836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782895"/>
          </a:xfrm>
          <a:prstGeom prst="rect">
            <a:avLst/>
          </a:prstGeom>
          <a:noFill/>
        </p:spPr>
        <p:txBody>
          <a:bodyPr wrap="square">
            <a:spAutoFit/>
          </a:bodyPr>
          <a:lstStyle/>
          <a:p>
            <a:pPr algn="just">
              <a:lnSpc>
                <a:spcPct val="150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预训练（</a:t>
            </a:r>
            <a:r>
              <a:rPr lang="en-US" altLang="zh-CN" sz="2400" b="1" dirty="0">
                <a:solidFill>
                  <a:srgbClr val="0070C0"/>
                </a:solidFill>
                <a:effectLst/>
                <a:latin typeface="Microsoft YaHei" panose="020B0503020204020204" pitchFamily="34" charset="-122"/>
                <a:ea typeface="Microsoft YaHei" panose="020B0503020204020204" pitchFamily="34" charset="-122"/>
              </a:rPr>
              <a:t>Pretraining</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阶段需要利用海量的训练数据，数据来自互联网网页、维基百科、书籍、</a:t>
            </a:r>
            <a:r>
              <a:rPr lang="en-US" altLang="zh-CN" sz="2400" dirty="0">
                <a:effectLst/>
                <a:latin typeface="Microsoft YaHei" panose="020B0503020204020204" pitchFamily="34" charset="-122"/>
                <a:ea typeface="Microsoft YaHei" panose="020B0503020204020204" pitchFamily="34" charset="-122"/>
              </a:rPr>
              <a:t>GitHub</a:t>
            </a:r>
            <a:r>
              <a:rPr lang="zh-CN" altLang="en-US" sz="2400" dirty="0">
                <a:effectLst/>
                <a:latin typeface="Microsoft YaHei" panose="020B0503020204020204" pitchFamily="34" charset="-122"/>
                <a:ea typeface="Microsoft YaHei" panose="020B0503020204020204" pitchFamily="34" charset="-122"/>
              </a:rPr>
              <a:t>、论文、问答网站等，构建包含数千亿甚至数万亿单词的具有多样性的内容。</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Microsoft YaHei" panose="020B0503020204020204" pitchFamily="34" charset="-122"/>
                <a:ea typeface="Microsoft YaHei" panose="020B0503020204020204" pitchFamily="34" charset="-122"/>
              </a:rPr>
              <a:t>利用由数千块高性能</a:t>
            </a:r>
            <a:r>
              <a:rPr lang="en-US" sz="2400" dirty="0">
                <a:latin typeface="Microsoft YaHei" panose="020B0503020204020204" pitchFamily="34" charset="-122"/>
                <a:ea typeface="Microsoft YaHei" panose="020B0503020204020204" pitchFamily="34" charset="-122"/>
              </a:rPr>
              <a:t>GPU </a:t>
            </a:r>
            <a:r>
              <a:rPr lang="zh-CN" altLang="en-US" sz="2400" dirty="0">
                <a:latin typeface="Microsoft YaHei" panose="020B0503020204020204" pitchFamily="34" charset="-122"/>
                <a:ea typeface="Microsoft YaHei" panose="020B0503020204020204" pitchFamily="34" charset="-122"/>
              </a:rPr>
              <a:t>和高速网络组成超级计算机，花费数十天完成深度神经网络参数训练，构建</a:t>
            </a:r>
            <a:r>
              <a:rPr lang="zh-CN" altLang="en-US" sz="2400" b="1" dirty="0">
                <a:solidFill>
                  <a:srgbClr val="0070C0"/>
                </a:solidFill>
                <a:latin typeface="Microsoft YaHei" panose="020B0503020204020204" pitchFamily="34" charset="-122"/>
                <a:ea typeface="Microsoft YaHei" panose="020B0503020204020204" pitchFamily="34" charset="-122"/>
              </a:rPr>
              <a:t>基础语言模型（</a:t>
            </a:r>
            <a:r>
              <a:rPr lang="en-US" sz="2400" b="1" dirty="0">
                <a:solidFill>
                  <a:srgbClr val="0070C0"/>
                </a:solidFill>
                <a:latin typeface="Microsoft YaHei" panose="020B0503020204020204" pitchFamily="34" charset="-122"/>
                <a:ea typeface="Microsoft YaHei" panose="020B0503020204020204" pitchFamily="34" charset="-122"/>
              </a:rPr>
              <a:t>Base Model）</a:t>
            </a:r>
          </a:p>
          <a:p>
            <a:pPr algn="just">
              <a:lnSpc>
                <a:spcPct val="150000"/>
              </a:lnSpc>
            </a:pPr>
            <a:endParaRPr lang="en-US"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5D2517A-2652-D597-34FC-0805CE077B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1106" y="3477386"/>
            <a:ext cx="3452999" cy="3109912"/>
          </a:xfrm>
          <a:prstGeom prst="rect">
            <a:avLst/>
          </a:prstGeom>
        </p:spPr>
      </p:pic>
    </p:spTree>
    <p:extLst>
      <p:ext uri="{BB962C8B-B14F-4D97-AF65-F5344CB8AC3E}">
        <p14:creationId xmlns:p14="http://schemas.microsoft.com/office/powerpoint/2010/main" val="39914246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2BE0679D-B83D-0DE9-6B4F-79C7E7437BD0}"/>
              </a:ext>
            </a:extLst>
          </p:cNvPr>
          <p:cNvSpPr txBox="1"/>
          <p:nvPr/>
        </p:nvSpPr>
        <p:spPr>
          <a:xfrm>
            <a:off x="498476" y="1524921"/>
            <a:ext cx="11195048" cy="3808158"/>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在预训练语料集方面，根据文献</a:t>
            </a:r>
            <a:r>
              <a:rPr lang="en-US" altLang="zh-CN" dirty="0"/>
              <a:t>[40]</a:t>
            </a:r>
            <a:r>
              <a:rPr lang="en-CN" dirty="0"/>
              <a:t>中的报道，</a:t>
            </a:r>
            <a:r>
              <a:rPr lang="en-CN" b="1" dirty="0">
                <a:solidFill>
                  <a:srgbClr val="0070C0"/>
                </a:solidFill>
              </a:rPr>
              <a:t>GPT-3中通过主要包含</a:t>
            </a:r>
            <a:r>
              <a:rPr lang="en-CN" dirty="0"/>
              <a:t>经过过滤的Common Crawl数据集、WebText2、Books1、Books2以及英文Wikipedia等数据集合。其中CommonCrawl的原始数据有45TB，进行过滤后仅保留了570GB的数据。通过子词方式对上述语料进行切分，大约一共包含</a:t>
            </a:r>
            <a:r>
              <a:rPr lang="en-CN" b="1" dirty="0">
                <a:solidFill>
                  <a:srgbClr val="0070C0"/>
                </a:solidFill>
              </a:rPr>
              <a:t>5000亿子词</a:t>
            </a:r>
            <a:r>
              <a:rPr lang="en-CN" dirty="0"/>
              <a:t>。为了保证模型使用更多高质量数据进行训练，在GPT-3训练时，根据语料来源的不同，设置不同的采样权重。在完成3000亿子词训练时，英文Wikipedia的语料平均训练轮数为3.4次，而Common Crawl和Books 2仅有0.44次和0.43次。</a:t>
            </a:r>
          </a:p>
          <a:p>
            <a:pPr algn="l"/>
            <a:r>
              <a:rPr lang="en-CN" dirty="0"/>
              <a:t>由于Common Crawl数据集合的过滤过程繁琐复杂，</a:t>
            </a:r>
            <a:r>
              <a:rPr lang="en-CN" b="1" dirty="0">
                <a:solidFill>
                  <a:srgbClr val="0070C0"/>
                </a:solidFill>
              </a:rPr>
              <a:t>OPT则采用</a:t>
            </a:r>
            <a:r>
              <a:rPr lang="en-CN" dirty="0"/>
              <a:t>了混合RoBERTa、Pile和PushShift.io Redit数据的方法。由于这些数据集合中包含的绝大部分都是英文数据，因此OPT也从Common Crawl数据集中抽取了部分非英文数据加入训练语料。</a:t>
            </a:r>
          </a:p>
        </p:txBody>
      </p:sp>
    </p:spTree>
    <p:extLst>
      <p:ext uri="{BB962C8B-B14F-4D97-AF65-F5344CB8AC3E}">
        <p14:creationId xmlns:p14="http://schemas.microsoft.com/office/powerpoint/2010/main" val="227667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4" name="TextBox 3">
            <a:extLst>
              <a:ext uri="{FF2B5EF4-FFF2-40B4-BE49-F238E27FC236}">
                <a16:creationId xmlns:a16="http://schemas.microsoft.com/office/drawing/2014/main" id="{600A38C2-EC85-9B29-14B6-64D9B90AB4BD}"/>
              </a:ext>
            </a:extLst>
          </p:cNvPr>
          <p:cNvSpPr txBox="1"/>
          <p:nvPr/>
        </p:nvSpPr>
        <p:spPr>
          <a:xfrm>
            <a:off x="620674" y="1509083"/>
            <a:ext cx="10938933" cy="3325847"/>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由于模型参数量和所使用的数据量都非常巨大，普通的服务器单机无法完成训练过程，因此通常采用</a:t>
            </a:r>
            <a:r>
              <a:rPr lang="en-CN" b="1" dirty="0">
                <a:solidFill>
                  <a:srgbClr val="0070C0"/>
                </a:solidFill>
              </a:rPr>
              <a:t>分布式架构</a:t>
            </a:r>
            <a:r>
              <a:rPr lang="en-CN" dirty="0"/>
              <a:t>完成训练。GPT-3和OPT中没有对这个部分给出详细的描述。</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OPT</a:t>
            </a:r>
            <a:r>
              <a:rPr lang="en-CN" dirty="0">
                <a:latin typeface="Microsoft YaHei" panose="020B0503020204020204" pitchFamily="34" charset="-122"/>
                <a:ea typeface="Microsoft YaHei" panose="020B0503020204020204" pitchFamily="34" charset="-122"/>
              </a:rPr>
              <a:t>使用了</a:t>
            </a:r>
            <a:r>
              <a:rPr lang="en-CN" b="1" dirty="0">
                <a:latin typeface="Microsoft YaHei" panose="020B0503020204020204" pitchFamily="34" charset="-122"/>
                <a:ea typeface="Microsoft YaHei" panose="020B0503020204020204" pitchFamily="34" charset="-122"/>
              </a:rPr>
              <a:t>992块NVIDIA A100 80G GPU</a:t>
            </a:r>
            <a:r>
              <a:rPr lang="en-CN" dirty="0">
                <a:latin typeface="Microsoft YaHei" panose="020B0503020204020204" pitchFamily="34" charset="-122"/>
                <a:ea typeface="Microsoft YaHei" panose="020B0503020204020204" pitchFamily="34" charset="-122"/>
              </a:rPr>
              <a:t>，采用全分片数据并行（Fully Shared Data Parallel以及Megatron-LM张量并行（Tensor Parallelism，整体训练时间将近2个月。</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BLOOM</a:t>
            </a:r>
            <a:r>
              <a:rPr lang="en-CN" dirty="0">
                <a:latin typeface="Microsoft YaHei" panose="020B0503020204020204" pitchFamily="34" charset="-122"/>
                <a:ea typeface="Microsoft YaHei" panose="020B0503020204020204" pitchFamily="34" charset="-122"/>
              </a:rPr>
              <a:t>则公开了更多在硬件和所采用的系统架构方面的细节。该模型的训练一共花费3.5个月，使用48个计算节点。每个节点包含</a:t>
            </a:r>
            <a:r>
              <a:rPr lang="en-CN" b="1" dirty="0">
                <a:latin typeface="Microsoft YaHei" panose="020B0503020204020204" pitchFamily="34" charset="-122"/>
                <a:ea typeface="Microsoft YaHei" panose="020B0503020204020204" pitchFamily="34" charset="-122"/>
              </a:rPr>
              <a:t>8块NVIDIA A100 80G GPU（总计384GPU），</a:t>
            </a:r>
            <a:r>
              <a:rPr lang="en-CN" dirty="0">
                <a:latin typeface="Microsoft YaHei" panose="020B0503020204020204" pitchFamily="34" charset="-122"/>
                <a:ea typeface="Microsoft YaHei" panose="020B0503020204020204" pitchFamily="34" charset="-122"/>
              </a:rPr>
              <a:t>并且使用4 NVLink用于节点内部GPU之间通信。节点之间采用四个Omni-Path 100 Gbps网卡构建的增强8维超立方体全局拓扑网络通信。</a:t>
            </a:r>
          </a:p>
        </p:txBody>
      </p:sp>
    </p:spTree>
    <p:extLst>
      <p:ext uri="{BB962C8B-B14F-4D97-AF65-F5344CB8AC3E}">
        <p14:creationId xmlns:p14="http://schemas.microsoft.com/office/powerpoint/2010/main" val="6430731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6B9BD3E8-A07E-B033-DB77-06918BE7534F}"/>
              </a:ext>
            </a:extLst>
          </p:cNvPr>
          <p:cNvSpPr txBox="1"/>
          <p:nvPr/>
        </p:nvSpPr>
        <p:spPr>
          <a:xfrm>
            <a:off x="541865" y="1287463"/>
            <a:ext cx="10938933" cy="1253613"/>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US" dirty="0"/>
              <a:t>BLOOM</a:t>
            </a:r>
            <a:r>
              <a:rPr lang="zh-CN" altLang="en-US" dirty="0"/>
              <a:t>使用</a:t>
            </a:r>
            <a:r>
              <a:rPr lang="en-US" dirty="0"/>
              <a:t>Megatron-</a:t>
            </a:r>
            <a:r>
              <a:rPr lang="en-US" dirty="0" err="1"/>
              <a:t>DeepSpeed</a:t>
            </a:r>
            <a:r>
              <a:rPr lang="zh-CN" altLang="en-US" dirty="0"/>
              <a:t>框架进行训练，主要包含两个部分：</a:t>
            </a:r>
            <a:r>
              <a:rPr lang="en-US" dirty="0"/>
              <a:t>Megatron-LM</a:t>
            </a:r>
            <a:r>
              <a:rPr lang="zh-CN" altLang="en-US" dirty="0"/>
              <a:t>提供张量并行能力和数据加载原语；</a:t>
            </a:r>
            <a:r>
              <a:rPr lang="en-US" dirty="0" err="1"/>
              <a:t>DeepSpeed</a:t>
            </a:r>
            <a:r>
              <a:rPr lang="zh-CN" altLang="en-US" dirty="0"/>
              <a:t>提供</a:t>
            </a:r>
            <a:r>
              <a:rPr lang="en-US" dirty="0" err="1"/>
              <a:t>ZeRO</a:t>
            </a:r>
            <a:r>
              <a:rPr lang="zh-CN" altLang="en-US" dirty="0"/>
              <a:t>优化器、模型流水线以及常规的分布式训练组件。通过这种方式可以实现数据、张量和流水线三维并行。</a:t>
            </a:r>
            <a:endParaRPr lang="en-CN" dirty="0">
              <a:latin typeface="Microsoft YaHei" panose="020B0503020204020204" pitchFamily="34" charset="-122"/>
              <a:ea typeface="Microsoft YaHei" panose="020B0503020204020204" pitchFamily="34" charset="-122"/>
            </a:endParaRPr>
          </a:p>
        </p:txBody>
      </p:sp>
      <p:pic>
        <p:nvPicPr>
          <p:cNvPr id="12" name="Picture 11">
            <a:extLst>
              <a:ext uri="{FF2B5EF4-FFF2-40B4-BE49-F238E27FC236}">
                <a16:creationId xmlns:a16="http://schemas.microsoft.com/office/drawing/2014/main" id="{6D7081B9-2921-C79B-C58B-8149961D4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663" y="2826125"/>
            <a:ext cx="8551227" cy="3845790"/>
          </a:xfrm>
          <a:prstGeom prst="rect">
            <a:avLst/>
          </a:prstGeom>
        </p:spPr>
      </p:pic>
      <p:sp>
        <p:nvSpPr>
          <p:cNvPr id="13" name="TextBox 12">
            <a:extLst>
              <a:ext uri="{FF2B5EF4-FFF2-40B4-BE49-F238E27FC236}">
                <a16:creationId xmlns:a16="http://schemas.microsoft.com/office/drawing/2014/main" id="{F9F70CDC-9B6C-B915-4B90-9C331E3B203B}"/>
              </a:ext>
            </a:extLst>
          </p:cNvPr>
          <p:cNvSpPr txBox="1"/>
          <p:nvPr/>
        </p:nvSpPr>
        <p:spPr>
          <a:xfrm>
            <a:off x="2963331" y="6445371"/>
            <a:ext cx="6096000" cy="369332"/>
          </a:xfrm>
          <a:prstGeom prst="rect">
            <a:avLst/>
          </a:prstGeom>
          <a:noFill/>
        </p:spPr>
        <p:txBody>
          <a:bodyPr wrap="square">
            <a:spAutoFit/>
          </a:bodyPr>
          <a:lstStyle/>
          <a:p>
            <a:pPr algn="ctr"/>
            <a:r>
              <a:rPr lang="en-US" b="0" i="0" dirty="0">
                <a:effectLst/>
                <a:latin typeface="Microsoft YaHei" panose="020B0503020204020204" pitchFamily="34" charset="-122"/>
                <a:ea typeface="Microsoft YaHei" panose="020B0503020204020204" pitchFamily="34" charset="-122"/>
              </a:rPr>
              <a:t>BLOOM </a:t>
            </a:r>
            <a:r>
              <a:rPr lang="zh-CN" altLang="en-US" b="0" i="0" dirty="0">
                <a:effectLst/>
                <a:latin typeface="Microsoft YaHei" panose="020B0503020204020204" pitchFamily="34" charset="-122"/>
                <a:ea typeface="Microsoft YaHei" panose="020B0503020204020204" pitchFamily="34" charset="-122"/>
              </a:rPr>
              <a:t>并行结构</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33040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890891"/>
          </a:xfrm>
          <a:prstGeom prst="rect">
            <a:avLst/>
          </a:prstGeom>
          <a:noFill/>
        </p:spPr>
        <p:txBody>
          <a:bodyPr wrap="square">
            <a:spAutoFit/>
          </a:bodyPr>
          <a:lstStyle/>
          <a:p>
            <a:pPr algn="just">
              <a:lnSpc>
                <a:spcPct val="150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有监督微调（</a:t>
            </a:r>
            <a:r>
              <a:rPr lang="en-US" altLang="zh-CN" sz="2400" b="1" dirty="0">
                <a:solidFill>
                  <a:srgbClr val="0070C0"/>
                </a:solidFill>
                <a:effectLst/>
                <a:latin typeface="Microsoft YaHei" panose="020B0503020204020204" pitchFamily="34" charset="-122"/>
                <a:ea typeface="Microsoft YaHei" panose="020B0503020204020204" pitchFamily="34" charset="-122"/>
              </a:rPr>
              <a:t>Supervised Finetuning</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也称为指令微调，利用少量高质量数据集合，包含用户输入的提示词和对应的理想输出结果。用户输入包括问题、闲聊对话、任务指令等多种形式和任务。</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KaiTi_GB2312" panose="02010609030101010101" pitchFamily="49" charset="-122"/>
                <a:ea typeface="KaiTi_GB2312" panose="02010609030101010101" pitchFamily="49" charset="-122"/>
              </a:rPr>
              <a:t>例如：</a:t>
            </a:r>
            <a:r>
              <a:rPr lang="zh-CN" altLang="en-US" sz="2400" b="1" dirty="0">
                <a:latin typeface="KaiTi_GB2312" panose="02010609030101010101" pitchFamily="49" charset="-122"/>
                <a:ea typeface="KaiTi_GB2312" panose="02010609030101010101" pitchFamily="49" charset="-122"/>
              </a:rPr>
              <a:t>提示词（</a:t>
            </a:r>
            <a:r>
              <a:rPr lang="en-US" altLang="zh-CN" sz="2400" b="1" dirty="0">
                <a:latin typeface="KaiTi_GB2312" panose="02010609030101010101" pitchFamily="49" charset="-122"/>
                <a:ea typeface="KaiTi_GB2312" panose="02010609030101010101" pitchFamily="49" charset="-122"/>
              </a:rPr>
              <a:t>Prompt</a:t>
            </a:r>
            <a:r>
              <a:rPr lang="zh-CN" altLang="en-US" sz="2400" b="1" dirty="0">
                <a:latin typeface="KaiTi_GB2312" panose="02010609030101010101" pitchFamily="49" charset="-122"/>
                <a:ea typeface="KaiTi_GB2312" panose="02010609030101010101" pitchFamily="49" charset="-122"/>
              </a:rPr>
              <a:t>）</a:t>
            </a:r>
            <a:r>
              <a:rPr lang="zh-CN" altLang="en-US" sz="2400" dirty="0">
                <a:latin typeface="KaiTi_GB2312" panose="02010609030101010101" pitchFamily="49" charset="-122"/>
                <a:ea typeface="KaiTi_GB2312" panose="02010609030101010101" pitchFamily="49" charset="-122"/>
              </a:rPr>
              <a:t>：浙江工业大学有几个校区？</a:t>
            </a:r>
          </a:p>
          <a:p>
            <a:pPr lvl="2" algn="just">
              <a:lnSpc>
                <a:spcPct val="150000"/>
              </a:lnSpc>
            </a:pPr>
            <a:r>
              <a:rPr lang="zh-CN" altLang="en-US" sz="2400" b="1" dirty="0">
                <a:latin typeface="KaiTi_GB2312" panose="02010609030101010101" pitchFamily="49" charset="-122"/>
                <a:ea typeface="KaiTi_GB2312" panose="02010609030101010101" pitchFamily="49" charset="-122"/>
              </a:rPr>
              <a:t>理想输出：</a:t>
            </a:r>
            <a:r>
              <a:rPr lang="zh-CN" altLang="en-US" sz="2400" dirty="0">
                <a:ea typeface="KaiTi_GB2312" panose="02010609030101010101" pitchFamily="49" charset="-122"/>
              </a:rPr>
              <a:t>浙江工业大学现有朝晖、屏峰、莫干山三个校区。其中朝晖校区是浙江工业大学的老校区，屏峰校区是浙江工业大学的主校区，莫干山校区位于德清市。</a:t>
            </a:r>
            <a:endParaRPr lang="en-US" sz="2400" dirty="0">
              <a:ea typeface="KaiTi_GB2312" panose="02010609030101010101" pitchFamily="49"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403695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39D71CD-BBC9-8678-6541-C04D7F5B5550}"/>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a:p>
        </p:txBody>
      </p:sp>
      <p:pic>
        <p:nvPicPr>
          <p:cNvPr id="3" name="图片 2">
            <a:extLst>
              <a:ext uri="{FF2B5EF4-FFF2-40B4-BE49-F238E27FC236}">
                <a16:creationId xmlns:a16="http://schemas.microsoft.com/office/drawing/2014/main" id="{F0AC4397-6BF4-D80D-E1C5-23CCADA87333}"/>
              </a:ext>
            </a:extLst>
          </p:cNvPr>
          <p:cNvPicPr>
            <a:picLocks noChangeAspect="1"/>
          </p:cNvPicPr>
          <p:nvPr/>
        </p:nvPicPr>
        <p:blipFill>
          <a:blip r:embed="rId2"/>
          <a:stretch>
            <a:fillRect/>
          </a:stretch>
        </p:blipFill>
        <p:spPr>
          <a:xfrm>
            <a:off x="295275" y="1629645"/>
            <a:ext cx="7377113" cy="4156792"/>
          </a:xfrm>
          <a:prstGeom prst="rect">
            <a:avLst/>
          </a:prstGeom>
        </p:spPr>
      </p:pic>
      <p:pic>
        <p:nvPicPr>
          <p:cNvPr id="4" name="图片 3">
            <a:extLst>
              <a:ext uri="{FF2B5EF4-FFF2-40B4-BE49-F238E27FC236}">
                <a16:creationId xmlns:a16="http://schemas.microsoft.com/office/drawing/2014/main" id="{DD789475-99CE-F506-CDF0-4EDF53FCBD88}"/>
              </a:ext>
            </a:extLst>
          </p:cNvPr>
          <p:cNvPicPr>
            <a:picLocks noChangeAspect="1"/>
          </p:cNvPicPr>
          <p:nvPr/>
        </p:nvPicPr>
        <p:blipFill>
          <a:blip r:embed="rId3"/>
          <a:stretch>
            <a:fillRect/>
          </a:stretch>
        </p:blipFill>
        <p:spPr>
          <a:xfrm>
            <a:off x="295275" y="969962"/>
            <a:ext cx="1562100" cy="546100"/>
          </a:xfrm>
          <a:prstGeom prst="rect">
            <a:avLst/>
          </a:prstGeom>
        </p:spPr>
      </p:pic>
      <p:pic>
        <p:nvPicPr>
          <p:cNvPr id="5" name="图片 4">
            <a:extLst>
              <a:ext uri="{FF2B5EF4-FFF2-40B4-BE49-F238E27FC236}">
                <a16:creationId xmlns:a16="http://schemas.microsoft.com/office/drawing/2014/main" id="{4237471E-4132-C1D4-C994-3CF339E12AC1}"/>
              </a:ext>
            </a:extLst>
          </p:cNvPr>
          <p:cNvPicPr>
            <a:picLocks noChangeAspect="1"/>
          </p:cNvPicPr>
          <p:nvPr/>
        </p:nvPicPr>
        <p:blipFill>
          <a:blip r:embed="rId4"/>
          <a:stretch>
            <a:fillRect/>
          </a:stretch>
        </p:blipFill>
        <p:spPr>
          <a:xfrm>
            <a:off x="7672388" y="1629645"/>
            <a:ext cx="4337235" cy="1382273"/>
          </a:xfrm>
          <a:prstGeom prst="rect">
            <a:avLst/>
          </a:prstGeom>
        </p:spPr>
      </p:pic>
      <p:pic>
        <p:nvPicPr>
          <p:cNvPr id="6" name="图片 5">
            <a:extLst>
              <a:ext uri="{FF2B5EF4-FFF2-40B4-BE49-F238E27FC236}">
                <a16:creationId xmlns:a16="http://schemas.microsoft.com/office/drawing/2014/main" id="{935C48FB-A568-0B77-1BA5-4C381C4EE716}"/>
              </a:ext>
            </a:extLst>
          </p:cNvPr>
          <p:cNvPicPr>
            <a:picLocks noChangeAspect="1"/>
          </p:cNvPicPr>
          <p:nvPr/>
        </p:nvPicPr>
        <p:blipFill>
          <a:blip r:embed="rId5"/>
          <a:stretch>
            <a:fillRect/>
          </a:stretch>
        </p:blipFill>
        <p:spPr>
          <a:xfrm>
            <a:off x="8061325" y="1040683"/>
            <a:ext cx="1498600" cy="508000"/>
          </a:xfrm>
          <a:prstGeom prst="rect">
            <a:avLst/>
          </a:prstGeom>
        </p:spPr>
      </p:pic>
      <p:pic>
        <p:nvPicPr>
          <p:cNvPr id="7" name="图片 6">
            <a:extLst>
              <a:ext uri="{FF2B5EF4-FFF2-40B4-BE49-F238E27FC236}">
                <a16:creationId xmlns:a16="http://schemas.microsoft.com/office/drawing/2014/main" id="{2D0E5709-93C4-4C54-8B31-DF75492C3AC9}"/>
              </a:ext>
            </a:extLst>
          </p:cNvPr>
          <p:cNvPicPr>
            <a:picLocks noChangeAspect="1"/>
          </p:cNvPicPr>
          <p:nvPr/>
        </p:nvPicPr>
        <p:blipFill>
          <a:blip r:embed="rId6"/>
          <a:stretch>
            <a:fillRect/>
          </a:stretch>
        </p:blipFill>
        <p:spPr>
          <a:xfrm>
            <a:off x="7613650" y="1064854"/>
            <a:ext cx="495300" cy="508000"/>
          </a:xfrm>
          <a:prstGeom prst="rect">
            <a:avLst/>
          </a:prstGeom>
        </p:spPr>
      </p:pic>
    </p:spTree>
    <p:extLst>
      <p:ext uri="{BB962C8B-B14F-4D97-AF65-F5344CB8AC3E}">
        <p14:creationId xmlns:p14="http://schemas.microsoft.com/office/powerpoint/2010/main" val="18840766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146439"/>
          </a:xfrm>
          <a:prstGeom prst="rect">
            <a:avLst/>
          </a:prstGeom>
          <a:noFill/>
        </p:spPr>
        <p:txBody>
          <a:bodyPr wrap="square">
            <a:spAutoFit/>
          </a:bodyPr>
          <a:lstStyle/>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利用这些有监督数据，使用与预训练阶段相同的语言模型训练算法，在基础语言模型的基础上进行训练，得到</a:t>
            </a:r>
            <a:r>
              <a:rPr lang="zh-CN" altLang="en-US" sz="2400" b="1" dirty="0">
                <a:solidFill>
                  <a:srgbClr val="0070C0"/>
                </a:solidFill>
                <a:effectLst/>
                <a:latin typeface="Microsoft YaHei" panose="020B0503020204020204" pitchFamily="34" charset="-122"/>
                <a:ea typeface="Microsoft YaHei" panose="020B0503020204020204" pitchFamily="34" charset="-122"/>
              </a:rPr>
              <a:t>有监督微调模型（</a:t>
            </a:r>
            <a:r>
              <a:rPr lang="en-US" altLang="zh-CN" sz="2400" b="1" dirty="0">
                <a:solidFill>
                  <a:srgbClr val="0070C0"/>
                </a:solidFill>
                <a:effectLst/>
                <a:latin typeface="Microsoft YaHei" panose="020B0503020204020204" pitchFamily="34" charset="-122"/>
                <a:ea typeface="Microsoft YaHei" panose="020B0503020204020204" pitchFamily="34" charset="-122"/>
              </a:rPr>
              <a:t>SFT </a:t>
            </a:r>
            <a:r>
              <a:rPr lang="zh-CN" altLang="en-US" sz="2400" b="1" dirty="0">
                <a:solidFill>
                  <a:srgbClr val="0070C0"/>
                </a:solidFill>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a:t>
            </a:r>
            <a:endParaRPr lang="en-US" altLang="zh-CN" sz="24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effectLst/>
                <a:latin typeface="Microsoft YaHei" panose="020B0503020204020204" pitchFamily="34" charset="-122"/>
                <a:ea typeface="Microsoft YaHei" panose="020B0503020204020204" pitchFamily="34" charset="-122"/>
              </a:rPr>
              <a:t>经过训练的</a:t>
            </a:r>
            <a:r>
              <a:rPr lang="en-US" altLang="zh-CN" sz="2000" dirty="0">
                <a:effectLst/>
                <a:latin typeface="Microsoft YaHei" panose="020B0503020204020204" pitchFamily="34" charset="-122"/>
                <a:ea typeface="Microsoft YaHei" panose="020B0503020204020204" pitchFamily="34" charset="-122"/>
              </a:rPr>
              <a:t>SFT </a:t>
            </a:r>
            <a:r>
              <a:rPr lang="zh-CN" altLang="en-US" sz="2000" dirty="0">
                <a:effectLst/>
                <a:latin typeface="Microsoft YaHei" panose="020B0503020204020204" pitchFamily="34" charset="-122"/>
                <a:ea typeface="Microsoft YaHei" panose="020B0503020204020204" pitchFamily="34" charset="-122"/>
              </a:rPr>
              <a:t>模型具备初步的指令理解能力和上下文理解能力，能够完成开放领域问答、阅读理解、翻译、生成代码等任务，也具备了一定的对未知任务的泛化能力。</a:t>
            </a:r>
            <a:endParaRPr lang="en-US" altLang="zh-CN" sz="20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很多类</a:t>
            </a:r>
            <a:r>
              <a:rPr lang="en-US" altLang="zh-CN" sz="2000" dirty="0" err="1">
                <a:latin typeface="Microsoft YaHei" panose="020B0503020204020204" pitchFamily="34" charset="-122"/>
                <a:ea typeface="Microsoft YaHei" panose="020B0503020204020204" pitchFamily="34" charset="-122"/>
              </a:rPr>
              <a:t>ChatGPT</a:t>
            </a:r>
            <a:r>
              <a:rPr lang="zh-CN" altLang="en-US" sz="2000" dirty="0">
                <a:latin typeface="Microsoft YaHei" panose="020B0503020204020204" pitchFamily="34" charset="-122"/>
                <a:ea typeface="Microsoft YaHei" panose="020B0503020204020204" pitchFamily="34" charset="-122"/>
              </a:rPr>
              <a:t>的模型都属于该类型，包括</a:t>
            </a:r>
            <a:r>
              <a:rPr lang="en-US" altLang="zh-CN" sz="2000" dirty="0">
                <a:latin typeface="Microsoft YaHei" panose="020B0503020204020204" pitchFamily="34" charset="-122"/>
                <a:ea typeface="Microsoft YaHei" panose="020B0503020204020204" pitchFamily="34" charset="-122"/>
              </a:rPr>
              <a:t>Alpaca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Vicuna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MOSS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ChatGLM-6B </a:t>
            </a:r>
            <a:r>
              <a:rPr lang="zh-CN" altLang="en-US" sz="2000" dirty="0">
                <a:latin typeface="Microsoft YaHei" panose="020B0503020204020204" pitchFamily="34" charset="-122"/>
                <a:ea typeface="Microsoft YaHei" panose="020B0503020204020204" pitchFamily="34" charset="-122"/>
              </a:rPr>
              <a:t>等。很多这类模型的效果非常好，甚至在一些评测中达到了</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的</a:t>
            </a:r>
            <a:r>
              <a:rPr lang="en-US" altLang="zh-CN" sz="2000" dirty="0">
                <a:latin typeface="Microsoft YaHei" panose="020B0503020204020204" pitchFamily="34" charset="-122"/>
                <a:ea typeface="Microsoft YaHei" panose="020B0503020204020204" pitchFamily="34" charset="-122"/>
              </a:rPr>
              <a:t>90% </a:t>
            </a:r>
            <a:r>
              <a:rPr lang="zh-CN" altLang="en-US" sz="2000" dirty="0">
                <a:latin typeface="Microsoft YaHei" panose="020B0503020204020204" pitchFamily="34" charset="-122"/>
                <a:ea typeface="Microsoft YaHei" panose="020B0503020204020204" pitchFamily="34" charset="-122"/>
              </a:rPr>
              <a:t>的效果</a:t>
            </a: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69695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CF57A5-3791-B0AF-D1DB-762D33C48294}"/>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sp>
        <p:nvSpPr>
          <p:cNvPr id="6" name="灯片编号占位符 1">
            <a:extLst>
              <a:ext uri="{FF2B5EF4-FFF2-40B4-BE49-F238E27FC236}">
                <a16:creationId xmlns:a16="http://schemas.microsoft.com/office/drawing/2014/main" id="{6D849FC2-6F72-71CB-D050-CFC616398956}"/>
              </a:ext>
            </a:extLst>
          </p:cNvPr>
          <p:cNvSpPr txBox="1">
            <a:spLocks/>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zh-CN"/>
            </a:defPPr>
            <a:lvl1pPr algn="r" rtl="0" fontAlgn="base">
              <a:spcBef>
                <a:spcPct val="0"/>
              </a:spcBef>
              <a:spcAft>
                <a:spcPct val="0"/>
              </a:spcAft>
              <a:buFont typeface="Arial" panose="020B0604020202020204" pitchFamily="34" charset="0"/>
              <a:buNone/>
              <a:defRPr sz="1200" kern="1200">
                <a:solidFill>
                  <a:srgbClr val="898989"/>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fld id="{465717F2-DE62-A445-9F03-50055757659A}" type="slidenum">
              <a:rPr lang="zh-CN" altLang="en-US" smtClean="0"/>
              <a:pPr/>
              <a:t>4</a:t>
            </a:fld>
            <a:endParaRPr lang="zh-CN" altLang="en-US"/>
          </a:p>
        </p:txBody>
      </p:sp>
      <p:sp>
        <p:nvSpPr>
          <p:cNvPr id="8" name="object 4">
            <a:extLst>
              <a:ext uri="{FF2B5EF4-FFF2-40B4-BE49-F238E27FC236}">
                <a16:creationId xmlns:a16="http://schemas.microsoft.com/office/drawing/2014/main" id="{C95BB3A6-4E7E-127F-43A2-CC43AB82785A}"/>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9" name="图片 8">
            <a:extLst>
              <a:ext uri="{FF2B5EF4-FFF2-40B4-BE49-F238E27FC236}">
                <a16:creationId xmlns:a16="http://schemas.microsoft.com/office/drawing/2014/main" id="{8B51C11C-F4CD-ED3B-03AC-9A65B3A25CA3}"/>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2576C47E-006B-30E4-FBF2-BB1999C7BC04}"/>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D877AFD3-7625-F134-3D9D-5CEE0C8C5AE0}"/>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1D902354-366A-415C-3570-2041FFA9CC10}"/>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B28D8629-FB74-E40A-04B0-79AC4B5E8120}"/>
              </a:ext>
            </a:extLst>
          </p:cNvPr>
          <p:cNvPicPr>
            <a:picLocks noChangeAspect="1"/>
          </p:cNvPicPr>
          <p:nvPr/>
        </p:nvPicPr>
        <p:blipFill rotWithShape="1">
          <a:blip r:embed="rId4">
            <a:duotone>
              <a:schemeClr val="accent1">
                <a:shade val="45000"/>
                <a:satMod val="135000"/>
              </a:schemeClr>
              <a:prstClr val="white"/>
            </a:duotone>
            <a:alphaModFix amt="34000"/>
            <a:extLst>
              <a:ext uri="{BEBA8EAE-BF5A-486C-A8C5-ECC9F3942E4B}">
                <a14:imgProps xmlns:a14="http://schemas.microsoft.com/office/drawing/2010/main">
                  <a14:imgLayer r:embed="rId5">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9" name="TextBox 12">
            <a:extLst>
              <a:ext uri="{FF2B5EF4-FFF2-40B4-BE49-F238E27FC236}">
                <a16:creationId xmlns:a16="http://schemas.microsoft.com/office/drawing/2014/main" id="{08C11005-D09E-9420-6F9A-BDB23DA880B4}"/>
              </a:ext>
            </a:extLst>
          </p:cNvPr>
          <p:cNvSpPr txBox="1"/>
          <p:nvPr/>
        </p:nvSpPr>
        <p:spPr>
          <a:xfrm>
            <a:off x="473868" y="1129874"/>
            <a:ext cx="11195049" cy="2150717"/>
          </a:xfrm>
          <a:prstGeom prst="rect">
            <a:avLst/>
          </a:prstGeom>
          <a:noFill/>
        </p:spPr>
        <p:txBody>
          <a:bodyPr wrap="square">
            <a:spAutoFit/>
          </a:bodyPr>
          <a:lstStyle/>
          <a:p>
            <a:pPr algn="just">
              <a:lnSpc>
                <a:spcPct val="125000"/>
              </a:lnSpc>
            </a:pPr>
            <a:r>
              <a:rPr lang="zh-CN" altLang="en-US" sz="2400" b="1" dirty="0">
                <a:solidFill>
                  <a:srgbClr val="0070C0"/>
                </a:solidFill>
                <a:latin typeface="Microsoft YaHei" panose="020B0503020204020204" pitchFamily="34" charset="-122"/>
                <a:ea typeface="Microsoft YaHei" panose="020B0503020204020204" pitchFamily="34" charset="-122"/>
              </a:rPr>
              <a:t>上机课概览</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en" altLang="zh-CN" sz="2400" dirty="0">
                <a:effectLst/>
                <a:latin typeface="Microsoft YaHei" panose="020B0503020204020204" pitchFamily="34" charset="-122"/>
                <a:ea typeface="Microsoft YaHei" panose="020B0503020204020204" pitchFamily="34" charset="-122"/>
              </a:rPr>
              <a:t>BERT</a:t>
            </a:r>
            <a:r>
              <a:rPr lang="zh-CN" altLang="en-US" sz="2400" dirty="0">
                <a:effectLst/>
                <a:latin typeface="Microsoft YaHei" panose="020B0503020204020204" pitchFamily="34" charset="-122"/>
                <a:ea typeface="Microsoft YaHei" panose="020B0503020204020204" pitchFamily="34" charset="-122"/>
              </a:rPr>
              <a:t>预训练模型实践</a:t>
            </a:r>
            <a:r>
              <a:rPr lang="zh-CN" altLang="zh-CN" sz="2400" dirty="0">
                <a:latin typeface="Microsoft YaHei" panose="020B0503020204020204" pitchFamily="34" charset="-122"/>
                <a:ea typeface="Microsoft YaHei" panose="020B0503020204020204" pitchFamily="34" charset="-122"/>
              </a:rPr>
              <a:t>大语言模型基础 </a:t>
            </a:r>
            <a:endParaRPr lang="en-US" altLang="zh-CN" sz="2400" dirty="0">
              <a:latin typeface="Microsoft YaHei" panose="020B0503020204020204" pitchFamily="34" charset="-122"/>
              <a:ea typeface="Microsoft YaHei" panose="020B0503020204020204" pitchFamily="34" charset="-122"/>
            </a:endParaRPr>
          </a:p>
          <a:p>
            <a:pPr marL="457200" indent="-457200" algn="just">
              <a:lnSpc>
                <a:spcPct val="150000"/>
              </a:lnSpc>
              <a:buFontTx/>
              <a:buAutoNum type="arabicPeriod"/>
            </a:pPr>
            <a:r>
              <a:rPr lang="en" altLang="zh-CN" sz="2400" dirty="0" err="1">
                <a:latin typeface="Microsoft YaHei" panose="020B0503020204020204" pitchFamily="34" charset="-122"/>
                <a:ea typeface="Microsoft YaHei" panose="020B0503020204020204" pitchFamily="34" charset="-122"/>
              </a:rPr>
              <a:t>DeepSpeed</a:t>
            </a:r>
            <a:r>
              <a:rPr lang="en" altLang="zh-CN" sz="2400" dirty="0">
                <a:latin typeface="Microsoft YaHei" panose="020B0503020204020204" pitchFamily="34" charset="-122"/>
                <a:ea typeface="Microsoft YaHei" panose="020B0503020204020204" pitchFamily="34" charset="-122"/>
              </a:rPr>
              <a:t>-Chat SFT </a:t>
            </a:r>
            <a:r>
              <a:rPr lang="zh-CN" altLang="en-US" sz="2400" dirty="0">
                <a:latin typeface="Microsoft YaHei" panose="020B0503020204020204" pitchFamily="34" charset="-122"/>
                <a:ea typeface="Microsoft YaHei" panose="020B0503020204020204" pitchFamily="34" charset="-122"/>
              </a:rPr>
              <a:t>实践</a:t>
            </a:r>
            <a:r>
              <a:rPr lang="zh-CN" altLang="zh-CN" sz="2400" dirty="0">
                <a:latin typeface="Microsoft YaHei" panose="020B0503020204020204" pitchFamily="34" charset="-122"/>
                <a:ea typeface="Microsoft YaHei" panose="020B0503020204020204" pitchFamily="34" charset="-122"/>
              </a:rPr>
              <a:t> </a:t>
            </a:r>
            <a:endParaRPr lang="en-US" altLang="zh-CN" sz="2400" dirty="0">
              <a:latin typeface="Microsoft YaHei" panose="020B0503020204020204" pitchFamily="34" charset="-122"/>
              <a:ea typeface="Microsoft YaHei" panose="020B0503020204020204" pitchFamily="34" charset="-122"/>
            </a:endParaRPr>
          </a:p>
          <a:p>
            <a:pPr marL="457200" indent="-457200" algn="just">
              <a:lnSpc>
                <a:spcPct val="150000"/>
              </a:lnSpc>
              <a:buAutoNum type="arabicPeriod"/>
            </a:pPr>
            <a:r>
              <a:rPr lang="en" altLang="zh-CN" sz="2400" dirty="0">
                <a:latin typeface="Microsoft YaHei" panose="020B0503020204020204" pitchFamily="34" charset="-122"/>
                <a:ea typeface="Microsoft YaHei" panose="020B0503020204020204" pitchFamily="34" charset="-122"/>
              </a:rPr>
              <a:t>MOSS-RLHF</a:t>
            </a:r>
            <a:r>
              <a:rPr lang="zh-CN" altLang="en-US" sz="2400" dirty="0">
                <a:latin typeface="Microsoft YaHei" panose="020B0503020204020204" pitchFamily="34" charset="-122"/>
                <a:ea typeface="Microsoft YaHei" panose="020B0503020204020204" pitchFamily="34" charset="-122"/>
              </a:rPr>
              <a:t>实践</a:t>
            </a:r>
          </a:p>
        </p:txBody>
      </p:sp>
      <p:sp>
        <p:nvSpPr>
          <p:cNvPr id="4" name="文本框 3">
            <a:extLst>
              <a:ext uri="{FF2B5EF4-FFF2-40B4-BE49-F238E27FC236}">
                <a16:creationId xmlns:a16="http://schemas.microsoft.com/office/drawing/2014/main" id="{D56E97F7-94D1-9024-A7DB-62A15FDE5DA4}"/>
              </a:ext>
            </a:extLst>
          </p:cNvPr>
          <p:cNvSpPr txBox="1"/>
          <p:nvPr/>
        </p:nvSpPr>
        <p:spPr>
          <a:xfrm>
            <a:off x="491777" y="4567362"/>
            <a:ext cx="7689926" cy="830997"/>
          </a:xfrm>
          <a:prstGeom prst="rect">
            <a:avLst/>
          </a:prstGeom>
          <a:noFill/>
        </p:spPr>
        <p:txBody>
          <a:bodyPr wrap="none" rtlCol="0">
            <a:spAutoFit/>
          </a:bodyPr>
          <a:lstStyle/>
          <a:p>
            <a:r>
              <a:rPr kumimoji="1" lang="zh-CN" altLang="en-US" sz="2400" dirty="0"/>
              <a:t>由于教学计算资源有限，我们以模型的应用</a:t>
            </a:r>
            <a:r>
              <a:rPr kumimoji="1" lang="en-US" altLang="zh-CN" sz="2400" dirty="0"/>
              <a:t>/</a:t>
            </a:r>
            <a:r>
              <a:rPr kumimoji="1" lang="zh-CN" altLang="en-US" sz="2400" dirty="0"/>
              <a:t>推理为主，</a:t>
            </a:r>
            <a:endParaRPr kumimoji="1" lang="en-US" altLang="zh-CN" sz="2400" dirty="0"/>
          </a:p>
          <a:p>
            <a:r>
              <a:rPr kumimoji="1" lang="zh-CN" altLang="en-US" sz="2400" dirty="0"/>
              <a:t>有资源的同学可以进行训练代码实践</a:t>
            </a:r>
          </a:p>
        </p:txBody>
      </p:sp>
    </p:spTree>
    <p:extLst>
      <p:ext uri="{BB962C8B-B14F-4D97-AF65-F5344CB8AC3E}">
        <p14:creationId xmlns:p14="http://schemas.microsoft.com/office/powerpoint/2010/main" val="2630374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459041"/>
          </a:xfrm>
          <a:prstGeom prst="rect">
            <a:avLst/>
          </a:prstGeom>
          <a:noFill/>
        </p:spPr>
        <p:txBody>
          <a:bodyPr wrap="square">
            <a:spAutoFit/>
          </a:bodyPr>
          <a:lstStyle/>
          <a:p>
            <a:pPr algn="just">
              <a:lnSpc>
                <a:spcPct val="150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奖励建模（</a:t>
            </a:r>
            <a:r>
              <a:rPr lang="en-US" altLang="zh-CN" sz="2400" b="1" dirty="0">
                <a:solidFill>
                  <a:srgbClr val="0070C0"/>
                </a:solidFill>
                <a:effectLst/>
                <a:latin typeface="Microsoft YaHei" panose="020B0503020204020204" pitchFamily="34" charset="-122"/>
                <a:ea typeface="Microsoft YaHei" panose="020B0503020204020204" pitchFamily="34" charset="-122"/>
              </a:rPr>
              <a:t>Reward Modeling</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阶段的目标是构建一个文本质量对比模型，对于同一个提示词，</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模型给出的多个不同输出结果的质量进行排序。</a:t>
            </a:r>
            <a:r>
              <a:rPr lang="zh-CN" altLang="en-US" sz="2400" b="1" dirty="0">
                <a:solidFill>
                  <a:srgbClr val="0070C0"/>
                </a:solidFill>
                <a:effectLst/>
                <a:latin typeface="Microsoft YaHei" panose="020B0503020204020204" pitchFamily="34" charset="-122"/>
                <a:ea typeface="Microsoft YaHei" panose="020B0503020204020204" pitchFamily="34" charset="-122"/>
              </a:rPr>
              <a:t>奖励模型（</a:t>
            </a:r>
            <a:r>
              <a:rPr lang="en-US" altLang="zh-CN" sz="2400" b="1" dirty="0">
                <a:solidFill>
                  <a:srgbClr val="0070C0"/>
                </a:solidFill>
                <a:effectLst/>
                <a:latin typeface="Microsoft YaHei" panose="020B0503020204020204" pitchFamily="34" charset="-122"/>
                <a:ea typeface="Microsoft YaHei" panose="020B0503020204020204" pitchFamily="34" charset="-122"/>
              </a:rPr>
              <a:t>RM </a:t>
            </a:r>
            <a:r>
              <a:rPr lang="zh-CN" altLang="en-US" sz="2400" b="1" dirty="0">
                <a:solidFill>
                  <a:srgbClr val="0070C0"/>
                </a:solidFill>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可以通过二分类模型，对输入的两个结果之间的优劣进行判断。</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模型与基础语言模型和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模型不同，</a:t>
            </a:r>
            <a:r>
              <a:rPr lang="en-US" altLang="zh-CN" sz="2400" u="sng" dirty="0">
                <a:effectLst/>
                <a:latin typeface="Microsoft YaHei" panose="020B0503020204020204" pitchFamily="34" charset="-122"/>
                <a:ea typeface="Microsoft YaHei" panose="020B0503020204020204" pitchFamily="34" charset="-122"/>
              </a:rPr>
              <a:t>RM </a:t>
            </a:r>
            <a:r>
              <a:rPr lang="zh-CN" altLang="en-US" sz="2400" u="sng" dirty="0">
                <a:effectLst/>
                <a:latin typeface="Microsoft YaHei" panose="020B0503020204020204" pitchFamily="34" charset="-122"/>
                <a:ea typeface="Microsoft YaHei" panose="020B0503020204020204" pitchFamily="34" charset="-122"/>
              </a:rPr>
              <a:t>模型本身并不能单独提供给用户使用。</a:t>
            </a:r>
            <a:endParaRPr lang="en-US" altLang="zh-CN" sz="2400" u="sng"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奖励模型的训练通常和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模型一样，使用数十块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，通过几天时间完成训练。由于</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模型的准确率对强化学习阶段的效果有至关重要的影响，因此通常需要大规模的训练数据对该模型进行训练</a:t>
            </a:r>
            <a:endParaRPr lang="en-US" altLang="zh-CN" sz="2400" dirty="0">
              <a:effectLst/>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903446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41</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E106C106-3EB4-1358-11CC-02033276CA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613" y="1051718"/>
            <a:ext cx="7772400" cy="5739746"/>
          </a:xfrm>
          <a:prstGeom prst="rect">
            <a:avLst/>
          </a:prstGeom>
        </p:spPr>
      </p:pic>
    </p:spTree>
    <p:extLst>
      <p:ext uri="{BB962C8B-B14F-4D97-AF65-F5344CB8AC3E}">
        <p14:creationId xmlns:p14="http://schemas.microsoft.com/office/powerpoint/2010/main" val="12463821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905043"/>
          </a:xfrm>
          <a:prstGeom prst="rect">
            <a:avLst/>
          </a:prstGeom>
          <a:noFill/>
        </p:spPr>
        <p:txBody>
          <a:bodyPr wrap="square">
            <a:spAutoFit/>
          </a:bodyPr>
          <a:lstStyle/>
          <a:p>
            <a:pPr algn="just">
              <a:lnSpc>
                <a:spcPct val="150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强化学习（</a:t>
            </a:r>
            <a:r>
              <a:rPr lang="en-US" altLang="zh-CN" sz="2400" b="1" dirty="0">
                <a:solidFill>
                  <a:srgbClr val="0070C0"/>
                </a:solidFill>
                <a:effectLst/>
                <a:latin typeface="Microsoft YaHei" panose="020B0503020204020204" pitchFamily="34" charset="-122"/>
                <a:ea typeface="Microsoft YaHei" panose="020B0503020204020204" pitchFamily="34" charset="-122"/>
              </a:rPr>
              <a:t>Reinforcement Learning</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阶段根据数十万用户给出的提示词，利用前一阶段训练的</a:t>
            </a:r>
            <a:r>
              <a:rPr lang="en-US" altLang="zh-CN" sz="2400" dirty="0">
                <a:effectLst/>
                <a:latin typeface="Microsoft YaHei" panose="020B0503020204020204" pitchFamily="34" charset="-122"/>
                <a:ea typeface="Microsoft YaHei" panose="020B0503020204020204" pitchFamily="34" charset="-122"/>
              </a:rPr>
              <a:t>RM</a:t>
            </a:r>
            <a:r>
              <a:rPr lang="zh-CN" altLang="en-US" sz="2400" dirty="0">
                <a:effectLst/>
                <a:latin typeface="Microsoft YaHei" panose="020B0503020204020204" pitchFamily="34" charset="-122"/>
                <a:ea typeface="Microsoft YaHei" panose="020B0503020204020204" pitchFamily="34" charset="-122"/>
              </a:rPr>
              <a:t>模型，给出</a:t>
            </a:r>
            <a:r>
              <a:rPr lang="en-US" altLang="zh-CN" sz="2400" dirty="0">
                <a:effectLst/>
                <a:latin typeface="Microsoft YaHei" panose="020B0503020204020204" pitchFamily="34" charset="-122"/>
                <a:ea typeface="Microsoft YaHei" panose="020B0503020204020204" pitchFamily="34" charset="-122"/>
              </a:rPr>
              <a:t>SFT</a:t>
            </a:r>
            <a:r>
              <a:rPr lang="zh-CN" altLang="en-US" sz="2400" dirty="0">
                <a:effectLst/>
                <a:latin typeface="Microsoft YaHei" panose="020B0503020204020204" pitchFamily="34" charset="-122"/>
                <a:ea typeface="Microsoft YaHei" panose="020B0503020204020204" pitchFamily="34" charset="-122"/>
              </a:rPr>
              <a:t>模型对用户提示词补全结果的质量评估，并与语言模型建模目标综合得到更好的效果。</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使用强化学习，在</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模型基础上调整参数，使得最终生成的文本可以获得更高的奖励（</a:t>
            </a:r>
            <a:r>
              <a:rPr lang="en-US" altLang="zh-CN" sz="2400" dirty="0">
                <a:effectLst/>
                <a:latin typeface="Microsoft YaHei" panose="020B0503020204020204" pitchFamily="34" charset="-122"/>
                <a:ea typeface="Microsoft YaHei" panose="020B0503020204020204" pitchFamily="34" charset="-122"/>
              </a:rPr>
              <a:t>Reward</a:t>
            </a:r>
            <a:r>
              <a:rPr lang="zh-CN" altLang="en-US" sz="2400" dirty="0">
                <a:effectLst/>
                <a:latin typeface="Microsoft YaHei" panose="020B0503020204020204" pitchFamily="34" charset="-122"/>
                <a:ea typeface="Microsoft YaHei" panose="020B0503020204020204" pitchFamily="34" charset="-122"/>
              </a:rPr>
              <a:t>）。该阶段需要的计算量相较预训练阶段也少很多，通常仅需要数十块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，数天即可完成训练。</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1890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658822"/>
          </a:xfrm>
          <a:prstGeom prst="rect">
            <a:avLst/>
          </a:prstGeom>
          <a:noFill/>
        </p:spPr>
        <p:txBody>
          <a:bodyPr wrap="square">
            <a:spAutoFit/>
          </a:bodyPr>
          <a:lstStyle/>
          <a:p>
            <a:pPr algn="just">
              <a:lnSpc>
                <a:spcPct val="150000"/>
              </a:lnSpc>
            </a:pPr>
            <a:r>
              <a:rPr lang="en-US" altLang="zh-CN" sz="2400" dirty="0">
                <a:effectLst/>
                <a:latin typeface="Microsoft YaHei" panose="020B0503020204020204" pitchFamily="34" charset="-122"/>
                <a:ea typeface="Microsoft YaHei" panose="020B0503020204020204" pitchFamily="34" charset="-122"/>
              </a:rPr>
              <a:t>Andrej </a:t>
            </a:r>
            <a:r>
              <a:rPr lang="en-US" altLang="zh-CN" sz="2400" dirty="0" err="1">
                <a:effectLst/>
                <a:latin typeface="Microsoft YaHei" panose="020B0503020204020204" pitchFamily="34" charset="-122"/>
                <a:ea typeface="Microsoft YaHei" panose="020B0503020204020204" pitchFamily="34" charset="-122"/>
              </a:rPr>
              <a:t>Karpathy</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也指出，强化学习并不是没有问题的，它会使基础模型的熵降低，从而减少了模型输出的多样性。</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经过强化学习方法训练后的</a:t>
            </a:r>
            <a:r>
              <a:rPr lang="en-US" altLang="zh-CN" sz="2400" b="1" dirty="0">
                <a:solidFill>
                  <a:srgbClr val="0070C0"/>
                </a:solidFill>
                <a:effectLst/>
                <a:latin typeface="Microsoft YaHei" panose="020B0503020204020204" pitchFamily="34" charset="-122"/>
                <a:ea typeface="Microsoft YaHei" panose="020B0503020204020204" pitchFamily="34" charset="-122"/>
              </a:rPr>
              <a:t>RL</a:t>
            </a:r>
            <a:r>
              <a:rPr lang="zh-CN" altLang="en-US" sz="2400" b="1" dirty="0">
                <a:solidFill>
                  <a:srgbClr val="0070C0"/>
                </a:solidFill>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，就是最终提供给用户使用、具有理解用户指令和上下文的类</a:t>
            </a:r>
            <a:r>
              <a:rPr lang="en-US" altLang="zh-CN" sz="2400" dirty="0" err="1">
                <a:effectLst/>
                <a:latin typeface="Microsoft YaHei" panose="020B0503020204020204" pitchFamily="34" charset="-122"/>
                <a:ea typeface="Microsoft YaHei" panose="020B0503020204020204" pitchFamily="34" charset="-122"/>
              </a:rPr>
              <a:t>ChatGPT</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系统。</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由于强化学习方法稳定性不高，并且超参数众多，使得模型收敛难度大，再叠加</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模型的准确率问题，使得在大语言模型上有效应用强化学习非常困难。</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40863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26966" y="3612746"/>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44</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5649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45</a:t>
            </a:fld>
            <a:endParaRPr lang="zh-CN" altLang="en-US"/>
          </a:p>
        </p:txBody>
      </p:sp>
      <p:sp>
        <p:nvSpPr>
          <p:cNvPr id="3" name="平行四边形 6">
            <a:extLst>
              <a:ext uri="{FF2B5EF4-FFF2-40B4-BE49-F238E27FC236}">
                <a16:creationId xmlns:a16="http://schemas.microsoft.com/office/drawing/2014/main" id="{3A3EE810-92E5-9692-80EE-8B9C9236BCDC}"/>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4" name="平行四边形 7">
            <a:extLst>
              <a:ext uri="{FF2B5EF4-FFF2-40B4-BE49-F238E27FC236}">
                <a16:creationId xmlns:a16="http://schemas.microsoft.com/office/drawing/2014/main" id="{719F683D-8528-02B5-68AE-603A68CF64E2}"/>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文本框 5">
            <a:extLst>
              <a:ext uri="{FF2B5EF4-FFF2-40B4-BE49-F238E27FC236}">
                <a16:creationId xmlns:a16="http://schemas.microsoft.com/office/drawing/2014/main" id="{55084BB0-7CA7-80BB-862C-EF44D0D4C4CB}"/>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6" name="组合 11">
            <a:extLst>
              <a:ext uri="{FF2B5EF4-FFF2-40B4-BE49-F238E27FC236}">
                <a16:creationId xmlns:a16="http://schemas.microsoft.com/office/drawing/2014/main" id="{72FAE4CC-52CA-4606-72C4-1E406025667B}"/>
              </a:ext>
            </a:extLst>
          </p:cNvPr>
          <p:cNvGrpSpPr>
            <a:grpSpLocks/>
          </p:cNvGrpSpPr>
          <p:nvPr/>
        </p:nvGrpSpPr>
        <p:grpSpPr bwMode="auto">
          <a:xfrm>
            <a:off x="11480800" y="479425"/>
            <a:ext cx="333375" cy="333375"/>
            <a:chOff x="0" y="0"/>
            <a:chExt cx="449943" cy="449943"/>
          </a:xfrm>
        </p:grpSpPr>
        <p:sp>
          <p:nvSpPr>
            <p:cNvPr id="7" name="椭圆 9">
              <a:extLst>
                <a:ext uri="{FF2B5EF4-FFF2-40B4-BE49-F238E27FC236}">
                  <a16:creationId xmlns:a16="http://schemas.microsoft.com/office/drawing/2014/main" id="{F345ECD8-2668-0AF3-9AA7-026B2CCF0575}"/>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等腰三角形 10">
              <a:extLst>
                <a:ext uri="{FF2B5EF4-FFF2-40B4-BE49-F238E27FC236}">
                  <a16:creationId xmlns:a16="http://schemas.microsoft.com/office/drawing/2014/main" id="{3C7ADEE5-552E-1067-7351-4FF58E945FC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9" name="矩形 8">
            <a:extLst>
              <a:ext uri="{FF2B5EF4-FFF2-40B4-BE49-F238E27FC236}">
                <a16:creationId xmlns:a16="http://schemas.microsoft.com/office/drawing/2014/main" id="{9EF46DCB-2151-E4B9-1804-808B9A977A1E}"/>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本书内容安排</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4" name="TextBox 13">
            <a:extLst>
              <a:ext uri="{FF2B5EF4-FFF2-40B4-BE49-F238E27FC236}">
                <a16:creationId xmlns:a16="http://schemas.microsoft.com/office/drawing/2014/main" id="{2E330ABC-5506-CBDD-7262-3EC183EAD7BD}"/>
              </a:ext>
            </a:extLst>
          </p:cNvPr>
          <p:cNvSpPr txBox="1"/>
          <p:nvPr/>
        </p:nvSpPr>
        <p:spPr>
          <a:xfrm>
            <a:off x="3048000" y="6127085"/>
            <a:ext cx="6096000"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1.5 </a:t>
            </a:r>
            <a:r>
              <a:rPr lang="zh-CN" altLang="en-US" b="0" i="0" dirty="0">
                <a:effectLst/>
                <a:latin typeface="Microsoft YaHei" panose="020B0503020204020204" pitchFamily="34" charset="-122"/>
                <a:ea typeface="Microsoft YaHei" panose="020B0503020204020204" pitchFamily="34" charset="-122"/>
              </a:rPr>
              <a:t> 本书章节安排</a:t>
            </a:r>
            <a:endParaRPr lang="en-CN" dirty="0">
              <a:latin typeface="Microsoft YaHei" panose="020B0503020204020204" pitchFamily="34" charset="-122"/>
              <a:ea typeface="Microsoft YaHei" panose="020B0503020204020204" pitchFamily="34" charset="-122"/>
            </a:endParaRPr>
          </a:p>
        </p:txBody>
      </p:sp>
      <p:pic>
        <p:nvPicPr>
          <p:cNvPr id="11" name="Picture 10">
            <a:extLst>
              <a:ext uri="{FF2B5EF4-FFF2-40B4-BE49-F238E27FC236}">
                <a16:creationId xmlns:a16="http://schemas.microsoft.com/office/drawing/2014/main" id="{EA323050-5538-44B3-F881-EBE93F4501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57" y="1333911"/>
            <a:ext cx="8991485" cy="4395837"/>
          </a:xfrm>
          <a:prstGeom prst="rect">
            <a:avLst/>
          </a:prstGeom>
        </p:spPr>
      </p:pic>
    </p:spTree>
    <p:extLst>
      <p:ext uri="{BB962C8B-B14F-4D97-AF65-F5344CB8AC3E}">
        <p14:creationId xmlns:p14="http://schemas.microsoft.com/office/powerpoint/2010/main" val="18056467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46</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大规模语言模型自</a:t>
            </a:r>
            <a:r>
              <a:rPr lang="en-US" altLang="zh-CN" sz="2400" i="0" dirty="0">
                <a:effectLst/>
                <a:latin typeface="Microsoft YaHei" panose="020B0503020204020204" pitchFamily="34" charset="-122"/>
                <a:ea typeface="Microsoft YaHei" panose="020B0503020204020204" pitchFamily="34" charset="-122"/>
              </a:rPr>
              <a:t>2019 </a:t>
            </a:r>
            <a:r>
              <a:rPr lang="zh-CN" altLang="en-US" sz="2400" i="0" dirty="0">
                <a:effectLst/>
                <a:latin typeface="Microsoft YaHei" panose="020B0503020204020204" pitchFamily="34" charset="-122"/>
                <a:ea typeface="Microsoft YaHei" panose="020B0503020204020204" pitchFamily="34" charset="-122"/>
              </a:rPr>
              <a:t>年开始呈现爆发式的增长，特别是</a:t>
            </a:r>
            <a:r>
              <a:rPr lang="en-US" altLang="zh-CN" sz="2400" i="0" dirty="0">
                <a:effectLst/>
                <a:latin typeface="Microsoft YaHei" panose="020B0503020204020204" pitchFamily="34" charset="-122"/>
                <a:ea typeface="Microsoft YaHei" panose="020B0503020204020204" pitchFamily="34" charset="-122"/>
              </a:rPr>
              <a:t>2022 </a:t>
            </a:r>
            <a:r>
              <a:rPr lang="zh-CN" altLang="en-US" sz="2400" i="0" dirty="0">
                <a:effectLst/>
                <a:latin typeface="Microsoft YaHei" panose="020B0503020204020204" pitchFamily="34" charset="-122"/>
                <a:ea typeface="Microsoft YaHei" panose="020B0503020204020204" pitchFamily="34" charset="-122"/>
              </a:rPr>
              <a:t>年</a:t>
            </a:r>
            <a:r>
              <a:rPr lang="en-US" altLang="zh-CN" sz="2400" i="0" dirty="0">
                <a:effectLst/>
                <a:latin typeface="Microsoft YaHei" panose="020B0503020204020204" pitchFamily="34" charset="-122"/>
                <a:ea typeface="Microsoft YaHei" panose="020B0503020204020204" pitchFamily="34" charset="-122"/>
              </a:rPr>
              <a:t>11 </a:t>
            </a:r>
            <a:r>
              <a:rPr lang="zh-CN" altLang="en-US" sz="2400" i="0" dirty="0">
                <a:effectLst/>
                <a:latin typeface="Microsoft YaHei" panose="020B0503020204020204" pitchFamily="34" charset="-122"/>
                <a:ea typeface="Microsoft YaHei" panose="020B0503020204020204" pitchFamily="34" charset="-122"/>
              </a:rPr>
              <a:t>月</a:t>
            </a:r>
            <a:r>
              <a:rPr lang="en-US" altLang="zh-CN" sz="2400" i="0" dirty="0" err="1">
                <a:effectLst/>
                <a:latin typeface="Microsoft YaHei" panose="020B0503020204020204" pitchFamily="34" charset="-122"/>
                <a:ea typeface="Microsoft YaHei" panose="020B0503020204020204" pitchFamily="34" charset="-122"/>
              </a:rPr>
              <a:t>ChatGPT</a:t>
            </a:r>
            <a:r>
              <a:rPr lang="zh-CN" altLang="en-US" sz="2400" i="0" dirty="0">
                <a:effectLst/>
                <a:latin typeface="Microsoft YaHei" panose="020B0503020204020204" pitchFamily="34" charset="-122"/>
                <a:ea typeface="Microsoft YaHei" panose="020B0503020204020204" pitchFamily="34" charset="-122"/>
              </a:rPr>
              <a:t>发布后，更是引起了全世界的广泛关注。用户可以使用自然语言与系统交互，从而实现包括问答、分类、摘要、翻译、聊天等从理解到生成的各种任务。大语言模型展现出了强大的对世界知识掌握和对语言的理解能力。</a:t>
            </a:r>
          </a:p>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本章主要介绍了大语言模型的基本概念、发展历程和构建流程。</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CF57A5-3791-B0AF-D1DB-762D33C48294}"/>
              </a:ext>
            </a:extLst>
          </p:cNvPr>
          <p:cNvSpPr>
            <a:spLocks noGrp="1"/>
          </p:cNvSpPr>
          <p:nvPr>
            <p:ph type="sldNum" sz="quarter" idx="12"/>
          </p:nvPr>
        </p:nvSpPr>
        <p:spPr/>
        <p:txBody>
          <a:bodyPr/>
          <a:lstStyle/>
          <a:p>
            <a:fld id="{465717F2-DE62-A445-9F03-50055757659A}" type="slidenum">
              <a:rPr lang="zh-CN" altLang="en-US" smtClean="0"/>
              <a:pPr/>
              <a:t>5</a:t>
            </a:fld>
            <a:endParaRPr lang="zh-CN" altLang="en-US"/>
          </a:p>
        </p:txBody>
      </p:sp>
      <p:sp>
        <p:nvSpPr>
          <p:cNvPr id="6" name="灯片编号占位符 1">
            <a:extLst>
              <a:ext uri="{FF2B5EF4-FFF2-40B4-BE49-F238E27FC236}">
                <a16:creationId xmlns:a16="http://schemas.microsoft.com/office/drawing/2014/main" id="{6D849FC2-6F72-71CB-D050-CFC616398956}"/>
              </a:ext>
            </a:extLst>
          </p:cNvPr>
          <p:cNvSpPr txBox="1">
            <a:spLocks/>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zh-CN"/>
            </a:defPPr>
            <a:lvl1pPr algn="r" rtl="0" fontAlgn="base">
              <a:spcBef>
                <a:spcPct val="0"/>
              </a:spcBef>
              <a:spcAft>
                <a:spcPct val="0"/>
              </a:spcAft>
              <a:buFont typeface="Arial" panose="020B0604020202020204" pitchFamily="34" charset="0"/>
              <a:buNone/>
              <a:defRPr sz="1200" kern="1200">
                <a:solidFill>
                  <a:srgbClr val="898989"/>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fld id="{465717F2-DE62-A445-9F03-50055757659A}" type="slidenum">
              <a:rPr lang="zh-CN" altLang="en-US" smtClean="0"/>
              <a:pPr/>
              <a:t>5</a:t>
            </a:fld>
            <a:endParaRPr lang="zh-CN" altLang="en-US"/>
          </a:p>
        </p:txBody>
      </p:sp>
      <p:sp>
        <p:nvSpPr>
          <p:cNvPr id="8" name="object 4">
            <a:extLst>
              <a:ext uri="{FF2B5EF4-FFF2-40B4-BE49-F238E27FC236}">
                <a16:creationId xmlns:a16="http://schemas.microsoft.com/office/drawing/2014/main" id="{C95BB3A6-4E7E-127F-43A2-CC43AB82785A}"/>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9" name="图片 8">
            <a:extLst>
              <a:ext uri="{FF2B5EF4-FFF2-40B4-BE49-F238E27FC236}">
                <a16:creationId xmlns:a16="http://schemas.microsoft.com/office/drawing/2014/main" id="{8B51C11C-F4CD-ED3B-03AC-9A65B3A25CA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2576C47E-006B-30E4-FBF2-BB1999C7BC04}"/>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D877AFD3-7625-F134-3D9D-5CEE0C8C5AE0}"/>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1D902354-366A-415C-3570-2041FFA9CC10}"/>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B28D8629-FB74-E40A-04B0-79AC4B5E8120}"/>
              </a:ext>
            </a:extLst>
          </p:cNvPr>
          <p:cNvPicPr>
            <a:picLocks noChangeAspect="1"/>
          </p:cNvPicPr>
          <p:nvPr/>
        </p:nvPicPr>
        <p:blipFill rotWithShape="1">
          <a:blip r:embed="rId5">
            <a:duotone>
              <a:schemeClr val="accent1">
                <a:shade val="45000"/>
                <a:satMod val="135000"/>
              </a:schemeClr>
              <a:prstClr val="white"/>
            </a:duotone>
            <a:alphaModFix amt="34000"/>
            <a:extLst>
              <a:ext uri="{BEBA8EAE-BF5A-486C-A8C5-ECC9F3942E4B}">
                <a14:imgProps xmlns:a14="http://schemas.microsoft.com/office/drawing/2010/main">
                  <a14:imgLayer r:embed="rId6">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9" name="TextBox 12">
            <a:extLst>
              <a:ext uri="{FF2B5EF4-FFF2-40B4-BE49-F238E27FC236}">
                <a16:creationId xmlns:a16="http://schemas.microsoft.com/office/drawing/2014/main" id="{08C11005-D09E-9420-6F9A-BDB23DA880B4}"/>
              </a:ext>
            </a:extLst>
          </p:cNvPr>
          <p:cNvSpPr txBox="1"/>
          <p:nvPr/>
        </p:nvSpPr>
        <p:spPr>
          <a:xfrm>
            <a:off x="473868" y="1129874"/>
            <a:ext cx="11195049" cy="973472"/>
          </a:xfrm>
          <a:prstGeom prst="rect">
            <a:avLst/>
          </a:prstGeom>
          <a:noFill/>
        </p:spPr>
        <p:txBody>
          <a:bodyPr wrap="square">
            <a:spAutoFit/>
          </a:bodyPr>
          <a:lstStyle/>
          <a:p>
            <a:pPr algn="just">
              <a:lnSpc>
                <a:spcPct val="125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考试</a:t>
            </a:r>
            <a:r>
              <a:rPr lang="en-US" altLang="zh-CN"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b="1" dirty="0">
                <a:solidFill>
                  <a:srgbClr val="0070C0"/>
                </a:solidFill>
                <a:effectLst/>
                <a:latin typeface="Microsoft YaHei" panose="020B0503020204020204" pitchFamily="34" charset="-122"/>
                <a:ea typeface="Microsoft YaHei" panose="020B0503020204020204" pitchFamily="34" charset="-122"/>
              </a:rPr>
              <a:t>考察：</a:t>
            </a: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a:p>
            <a:pPr algn="just">
              <a:lnSpc>
                <a:spcPct val="125000"/>
              </a:lnSpc>
            </a:pP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p:txBody>
      </p:sp>
      <p:sp>
        <p:nvSpPr>
          <p:cNvPr id="3" name="object 2">
            <a:extLst>
              <a:ext uri="{FF2B5EF4-FFF2-40B4-BE49-F238E27FC236}">
                <a16:creationId xmlns:a16="http://schemas.microsoft.com/office/drawing/2014/main" id="{5B4BC9A5-5300-2D82-7571-E9CA53B671FE}"/>
              </a:ext>
            </a:extLst>
          </p:cNvPr>
          <p:cNvSpPr txBox="1"/>
          <p:nvPr/>
        </p:nvSpPr>
        <p:spPr>
          <a:xfrm>
            <a:off x="491777" y="1650856"/>
            <a:ext cx="10114915" cy="4352474"/>
          </a:xfrm>
          <a:prstGeom prst="rect">
            <a:avLst/>
          </a:prstGeom>
        </p:spPr>
        <p:txBody>
          <a:bodyPr vert="horz" wrap="square" lIns="0" tIns="12700" rIns="0" bIns="0" rtlCol="0">
            <a:spAutoFit/>
          </a:bodyPr>
          <a:lstStyle/>
          <a:p>
            <a:pPr marL="469900" indent="-457200">
              <a:lnSpc>
                <a:spcPct val="100000"/>
              </a:lnSpc>
              <a:spcBef>
                <a:spcPts val="100"/>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cs typeface="Candara"/>
              </a:rPr>
              <a:t>期末项目</a:t>
            </a:r>
            <a:r>
              <a:rPr sz="2400" dirty="0">
                <a:latin typeface="SimSun" panose="02010600030101010101" pitchFamily="2" charset="-122"/>
                <a:ea typeface="SimSun" panose="02010600030101010101" pitchFamily="2" charset="-122"/>
                <a:cs typeface="Candara"/>
              </a:rPr>
              <a:t>(</a:t>
            </a:r>
            <a:r>
              <a:rPr lang="en-US" altLang="zh-CN" sz="2400" dirty="0">
                <a:latin typeface="SimSun" panose="02010600030101010101" pitchFamily="2" charset="-122"/>
                <a:ea typeface="SimSun" panose="02010600030101010101" pitchFamily="2" charset="-122"/>
                <a:cs typeface="Candara"/>
              </a:rPr>
              <a:t>40</a:t>
            </a:r>
            <a:r>
              <a:rPr lang="zh-CN" altLang="en-US" sz="2400" dirty="0">
                <a:latin typeface="SimSun" panose="02010600030101010101" pitchFamily="2" charset="-122"/>
                <a:ea typeface="SimSun" panose="02010600030101010101" pitchFamily="2" charset="-122"/>
                <a:cs typeface="Candara"/>
              </a:rPr>
              <a:t>分</a:t>
            </a:r>
            <a:r>
              <a:rPr sz="2400" spc="-5" dirty="0">
                <a:latin typeface="SimSun" panose="02010600030101010101" pitchFamily="2" charset="-122"/>
                <a:ea typeface="SimSun" panose="02010600030101010101" pitchFamily="2" charset="-122"/>
                <a:cs typeface="Candara"/>
              </a:rPr>
              <a:t>)</a:t>
            </a:r>
            <a:endParaRPr sz="2400" dirty="0">
              <a:latin typeface="SimSun" panose="02010600030101010101" pitchFamily="2" charset="-122"/>
              <a:ea typeface="SimSun" panose="02010600030101010101" pitchFamily="2" charset="-122"/>
              <a:cs typeface="Candara"/>
            </a:endParaRPr>
          </a:p>
          <a:p>
            <a:pPr marL="638175" lvl="1" indent="-354965">
              <a:lnSpc>
                <a:spcPts val="2845"/>
              </a:lnSpc>
              <a:spcBef>
                <a:spcPts val="120"/>
              </a:spcBef>
              <a:buFont typeface="Courier New"/>
              <a:buChar char="o"/>
              <a:tabLst>
                <a:tab pos="638175" algn="l"/>
              </a:tabLst>
            </a:pPr>
            <a:r>
              <a:rPr lang="zh-CN" altLang="en-US" sz="2400" spc="-5" dirty="0">
                <a:latin typeface="SimSun" panose="02010600030101010101" pitchFamily="2" charset="-122"/>
                <a:ea typeface="SimSun" panose="02010600030101010101" pitchFamily="2" charset="-122"/>
                <a:cs typeface="Candara"/>
              </a:rPr>
              <a:t>完成期末项目，拟写项目报告</a:t>
            </a:r>
            <a:endParaRPr sz="2400" dirty="0">
              <a:latin typeface="SimSun" panose="02010600030101010101" pitchFamily="2" charset="-122"/>
              <a:ea typeface="SimSun" panose="02010600030101010101" pitchFamily="2" charset="-122"/>
              <a:cs typeface="Candara"/>
            </a:endParaRPr>
          </a:p>
          <a:p>
            <a:pPr marL="469900" indent="-457200">
              <a:lnSpc>
                <a:spcPct val="100000"/>
              </a:lnSpc>
              <a:spcBef>
                <a:spcPts val="1200"/>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cs typeface="Candara"/>
              </a:rPr>
              <a:t>课堂表现</a:t>
            </a:r>
            <a:r>
              <a:rPr lang="en-US" altLang="zh-CN" sz="2400" dirty="0">
                <a:latin typeface="SimSun" panose="02010600030101010101" pitchFamily="2" charset="-122"/>
                <a:ea typeface="SimSun" panose="02010600030101010101" pitchFamily="2" charset="-122"/>
                <a:cs typeface="Candara"/>
              </a:rPr>
              <a:t>(10</a:t>
            </a:r>
            <a:r>
              <a:rPr lang="zh-CN" altLang="en-US" sz="2400" dirty="0">
                <a:latin typeface="SimSun" panose="02010600030101010101" pitchFamily="2" charset="-122"/>
                <a:ea typeface="SimSun" panose="02010600030101010101" pitchFamily="2" charset="-122"/>
                <a:cs typeface="Candara"/>
              </a:rPr>
              <a:t>分</a:t>
            </a:r>
            <a:r>
              <a:rPr lang="en-US" altLang="zh-CN" sz="2400" spc="-5" dirty="0">
                <a:latin typeface="SimSun" panose="02010600030101010101" pitchFamily="2" charset="-122"/>
                <a:ea typeface="SimSun" panose="02010600030101010101" pitchFamily="2" charset="-122"/>
                <a:cs typeface="Candara"/>
              </a:rPr>
              <a:t>)</a:t>
            </a:r>
            <a:endParaRPr lang="zh-CN" altLang="en-US" sz="2400" dirty="0">
              <a:latin typeface="SimSun" panose="02010600030101010101" pitchFamily="2" charset="-122"/>
              <a:ea typeface="SimSun" panose="02010600030101010101" pitchFamily="2" charset="-122"/>
              <a:cs typeface="Candara"/>
            </a:endParaRPr>
          </a:p>
          <a:p>
            <a:pPr marL="823594" lvl="1" indent="-457834">
              <a:lnSpc>
                <a:spcPts val="2830"/>
              </a:lnSpc>
              <a:buFont typeface="Courier New"/>
              <a:buChar char="o"/>
              <a:tabLst>
                <a:tab pos="823594" algn="l"/>
              </a:tabLst>
            </a:pPr>
            <a:r>
              <a:rPr lang="zh-CN" altLang="en-US" sz="2400" spc="-5" dirty="0">
                <a:latin typeface="SimSun" panose="02010600030101010101" pitchFamily="2" charset="-122"/>
                <a:ea typeface="SimSun" panose="02010600030101010101" pitchFamily="2" charset="-122"/>
                <a:cs typeface="Candara"/>
              </a:rPr>
              <a:t>出勤</a:t>
            </a:r>
            <a:r>
              <a:rPr lang="en-US" altLang="zh-CN" sz="2400" spc="-5" dirty="0">
                <a:latin typeface="SimSun" panose="02010600030101010101" pitchFamily="2" charset="-122"/>
                <a:ea typeface="SimSun" panose="02010600030101010101" pitchFamily="2" charset="-122"/>
                <a:cs typeface="Candara"/>
              </a:rPr>
              <a:t>+</a:t>
            </a:r>
            <a:r>
              <a:rPr lang="zh-CN" altLang="en-US" sz="2400" spc="-5" dirty="0">
                <a:latin typeface="SimSun" panose="02010600030101010101" pitchFamily="2" charset="-122"/>
                <a:ea typeface="SimSun" panose="02010600030101010101" pitchFamily="2" charset="-122"/>
                <a:cs typeface="Candara"/>
              </a:rPr>
              <a:t>课堂互动</a:t>
            </a:r>
            <a:endParaRPr lang="en-US" altLang="zh-CN" sz="2400" spc="-5" dirty="0">
              <a:latin typeface="SimSun" panose="02010600030101010101" pitchFamily="2" charset="-122"/>
              <a:ea typeface="SimSun" panose="02010600030101010101" pitchFamily="2" charset="-122"/>
              <a:cs typeface="Candara"/>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平时作业</a:t>
            </a:r>
            <a:r>
              <a:rPr lang="en" sz="2400" spc="-5" dirty="0">
                <a:latin typeface="SimSun" panose="02010600030101010101" pitchFamily="2" charset="-122"/>
                <a:ea typeface="SimSun" panose="02010600030101010101" pitchFamily="2" charset="-122"/>
              </a:rPr>
              <a:t> (</a:t>
            </a:r>
            <a:r>
              <a:rPr lang="en-US" altLang="zh-CN" sz="2400" spc="-5" dirty="0">
                <a:latin typeface="SimSun" panose="02010600030101010101" pitchFamily="2" charset="-122"/>
                <a:ea typeface="SimSun" panose="02010600030101010101" pitchFamily="2" charset="-122"/>
              </a:rPr>
              <a:t>10</a:t>
            </a:r>
            <a:r>
              <a:rPr lang="zh-CN" altLang="en-US" sz="2400" spc="-5" dirty="0">
                <a:latin typeface="SimSun" panose="02010600030101010101" pitchFamily="2" charset="-122"/>
                <a:ea typeface="SimSun" panose="02010600030101010101" pitchFamily="2" charset="-122"/>
              </a:rPr>
              <a:t>分</a:t>
            </a:r>
            <a:r>
              <a:rPr lang="en" sz="2400" spc="-5" dirty="0">
                <a:latin typeface="SimSun" panose="02010600030101010101" pitchFamily="2" charset="-122"/>
                <a:ea typeface="SimSun" panose="02010600030101010101" pitchFamily="2" charset="-122"/>
              </a:rPr>
              <a:t>)</a:t>
            </a:r>
          </a:p>
          <a:p>
            <a:pPr marL="823594" lvl="1" indent="-457834">
              <a:lnSpc>
                <a:spcPct val="100000"/>
              </a:lnSpc>
              <a:spcBef>
                <a:spcPts val="215"/>
              </a:spcBef>
              <a:buFont typeface="Courier New"/>
              <a:buChar char="o"/>
              <a:tabLst>
                <a:tab pos="823594" algn="l"/>
              </a:tabLst>
            </a:pPr>
            <a:r>
              <a:rPr lang="en-US" altLang="zh-CN" sz="2400" spc="-5" dirty="0">
                <a:latin typeface="SimSun" panose="02010600030101010101" pitchFamily="2" charset="-122"/>
                <a:ea typeface="SimSun" panose="02010600030101010101" pitchFamily="2" charset="-122"/>
              </a:rPr>
              <a:t>2</a:t>
            </a:r>
            <a:r>
              <a:rPr lang="zh-CN" altLang="en-US" sz="2400" spc="-5" dirty="0">
                <a:latin typeface="SimSun" panose="02010600030101010101" pitchFamily="2" charset="-122"/>
                <a:ea typeface="SimSun" panose="02010600030101010101" pitchFamily="2" charset="-122"/>
              </a:rPr>
              <a:t>次平时作业，使用</a:t>
            </a:r>
            <a:r>
              <a:rPr lang="en-US" altLang="zh-CN" sz="2400" spc="-5" dirty="0">
                <a:latin typeface="SimSun" panose="02010600030101010101" pitchFamily="2" charset="-122"/>
                <a:ea typeface="SimSun" panose="02010600030101010101" pitchFamily="2" charset="-122"/>
              </a:rPr>
              <a:t>word/markdown/latex</a:t>
            </a:r>
            <a:r>
              <a:rPr lang="zh-CN" altLang="en-US" sz="2400" spc="-5" dirty="0">
                <a:latin typeface="SimSun" panose="02010600030101010101" pitchFamily="2" charset="-122"/>
                <a:ea typeface="SimSun" panose="02010600030101010101" pitchFamily="2" charset="-122"/>
              </a:rPr>
              <a:t>完成</a:t>
            </a:r>
            <a:endParaRPr lang="en" sz="2400" spc="-5" dirty="0">
              <a:latin typeface="SimSun" panose="02010600030101010101" pitchFamily="2" charset="-122"/>
              <a:ea typeface="SimSun" panose="02010600030101010101" pitchFamily="2" charset="-122"/>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上机实验</a:t>
            </a:r>
            <a:r>
              <a:rPr lang="en" altLang="zh-CN" sz="2400" spc="-5" dirty="0">
                <a:latin typeface="SimSun" panose="02010600030101010101" pitchFamily="2" charset="-122"/>
                <a:ea typeface="SimSun" panose="02010600030101010101" pitchFamily="2" charset="-122"/>
              </a:rPr>
              <a:t>(</a:t>
            </a:r>
            <a:r>
              <a:rPr lang="en-US" altLang="zh-CN" sz="2400" spc="-5" dirty="0">
                <a:latin typeface="SimSun" panose="02010600030101010101" pitchFamily="2" charset="-122"/>
                <a:ea typeface="SimSun" panose="02010600030101010101" pitchFamily="2" charset="-122"/>
              </a:rPr>
              <a:t>30</a:t>
            </a:r>
            <a:r>
              <a:rPr lang="zh-CN" altLang="en-US" sz="2400" spc="-5" dirty="0">
                <a:latin typeface="SimSun" panose="02010600030101010101" pitchFamily="2" charset="-122"/>
                <a:ea typeface="SimSun" panose="02010600030101010101" pitchFamily="2" charset="-122"/>
              </a:rPr>
              <a:t>分</a:t>
            </a:r>
            <a:r>
              <a:rPr lang="en" altLang="zh-CN" sz="2400" spc="-5" dirty="0">
                <a:latin typeface="SimSun" panose="02010600030101010101" pitchFamily="2" charset="-122"/>
                <a:ea typeface="SimSun" panose="02010600030101010101" pitchFamily="2" charset="-122"/>
              </a:rPr>
              <a:t>)</a:t>
            </a:r>
          </a:p>
          <a:p>
            <a:pPr marL="823594" lvl="1" indent="-457834">
              <a:spcBef>
                <a:spcPts val="215"/>
              </a:spcBef>
              <a:buFont typeface="Courier New"/>
              <a:buChar char="o"/>
              <a:tabLst>
                <a:tab pos="823594" algn="l"/>
              </a:tabLst>
            </a:pPr>
            <a:r>
              <a:rPr lang="en-US" altLang="zh-CN" sz="2400" spc="-5" dirty="0">
                <a:latin typeface="SimSun" panose="02010600030101010101" pitchFamily="2" charset="-122"/>
                <a:ea typeface="SimSun" panose="02010600030101010101" pitchFamily="2" charset="-122"/>
              </a:rPr>
              <a:t>3</a:t>
            </a:r>
            <a:r>
              <a:rPr lang="zh-CN" altLang="en-US" sz="2400" spc="-5" dirty="0">
                <a:latin typeface="SimSun" panose="02010600030101010101" pitchFamily="2" charset="-122"/>
                <a:ea typeface="SimSun" panose="02010600030101010101" pitchFamily="2" charset="-122"/>
              </a:rPr>
              <a:t>次上机实验，完成实验课题，拟写实验报告</a:t>
            </a:r>
            <a:endParaRPr lang="en" altLang="zh-CN" sz="2400" spc="-5" dirty="0">
              <a:latin typeface="SimSun" panose="02010600030101010101" pitchFamily="2" charset="-122"/>
              <a:ea typeface="SimSun" panose="02010600030101010101" pitchFamily="2" charset="-122"/>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自主学习</a:t>
            </a:r>
            <a:r>
              <a:rPr lang="zh-CN" altLang="en-US" sz="2400" spc="-5" dirty="0">
                <a:latin typeface="SimSun" panose="02010600030101010101" pitchFamily="2" charset="-122"/>
                <a:ea typeface="SimSun" panose="02010600030101010101" pitchFamily="2" charset="-122"/>
              </a:rPr>
              <a:t>（</a:t>
            </a:r>
            <a:r>
              <a:rPr lang="en-US" altLang="zh-CN" sz="2400" spc="-5" dirty="0">
                <a:latin typeface="SimSun" panose="02010600030101010101" pitchFamily="2" charset="-122"/>
                <a:ea typeface="SimSun" panose="02010600030101010101" pitchFamily="2" charset="-122"/>
              </a:rPr>
              <a:t>10</a:t>
            </a:r>
            <a:r>
              <a:rPr lang="zh-CN" altLang="en-US" sz="2400" spc="-5" dirty="0">
                <a:latin typeface="SimSun" panose="02010600030101010101" pitchFamily="2" charset="-122"/>
                <a:ea typeface="SimSun" panose="02010600030101010101" pitchFamily="2" charset="-122"/>
              </a:rPr>
              <a:t>分）</a:t>
            </a:r>
            <a:endParaRPr lang="en-US" altLang="zh-CN" sz="2400" spc="-5" dirty="0">
              <a:latin typeface="SimSun" panose="02010600030101010101" pitchFamily="2" charset="-122"/>
              <a:ea typeface="SimSun" panose="02010600030101010101" pitchFamily="2" charset="-122"/>
            </a:endParaRPr>
          </a:p>
          <a:p>
            <a:pPr marL="823594" lvl="1" indent="-457834">
              <a:spcBef>
                <a:spcPts val="215"/>
              </a:spcBef>
              <a:buFont typeface="Courier New"/>
              <a:buChar char="o"/>
              <a:tabLst>
                <a:tab pos="823594" algn="l"/>
              </a:tabLst>
            </a:pPr>
            <a:r>
              <a:rPr lang="zh-CN" altLang="en-US" sz="2400" spc="-5" dirty="0">
                <a:latin typeface="SimSun" panose="02010600030101010101" pitchFamily="2" charset="-122"/>
                <a:ea typeface="SimSun" panose="02010600030101010101" pitchFamily="2" charset="-122"/>
              </a:rPr>
              <a:t>课堂汇报（</a:t>
            </a:r>
            <a:r>
              <a:rPr lang="en-US" altLang="zh-CN" sz="2400" spc="-5" dirty="0">
                <a:latin typeface="SimSun" panose="02010600030101010101" pitchFamily="2" charset="-122"/>
                <a:ea typeface="SimSun" panose="02010600030101010101" pitchFamily="2" charset="-122"/>
              </a:rPr>
              <a:t>15</a:t>
            </a:r>
            <a:r>
              <a:rPr lang="zh-CN" altLang="en-US" sz="2400" spc="-5" dirty="0">
                <a:latin typeface="SimSun" panose="02010600030101010101" pitchFamily="2" charset="-122"/>
                <a:ea typeface="SimSun" panose="02010600030101010101" pitchFamily="2" charset="-122"/>
              </a:rPr>
              <a:t>分钟</a:t>
            </a:r>
            <a:r>
              <a:rPr lang="en-US" altLang="zh-CN" sz="2400" spc="-5" dirty="0">
                <a:latin typeface="SimSun" panose="02010600030101010101" pitchFamily="2" charset="-122"/>
                <a:ea typeface="SimSun" panose="02010600030101010101" pitchFamily="2" charset="-122"/>
              </a:rPr>
              <a:t>PPT</a:t>
            </a:r>
            <a:r>
              <a:rPr lang="zh-CN" altLang="en-US" sz="2400" spc="-5" dirty="0">
                <a:latin typeface="SimSun" panose="02010600030101010101" pitchFamily="2" charset="-122"/>
                <a:ea typeface="SimSun" panose="02010600030101010101" pitchFamily="2" charset="-122"/>
              </a:rPr>
              <a:t>报告</a:t>
            </a:r>
            <a:r>
              <a:rPr lang="en-US" altLang="zh-CN" sz="2400" spc="-5" dirty="0">
                <a:latin typeface="SimSun" panose="02010600030101010101" pitchFamily="2" charset="-122"/>
                <a:ea typeface="SimSun" panose="02010600030101010101" pitchFamily="2" charset="-122"/>
              </a:rPr>
              <a:t>+5</a:t>
            </a:r>
            <a:r>
              <a:rPr lang="zh-CN" altLang="en-US" sz="2400" spc="-5" dirty="0">
                <a:latin typeface="SimSun" panose="02010600030101010101" pitchFamily="2" charset="-122"/>
                <a:ea typeface="SimSun" panose="02010600030101010101" pitchFamily="2" charset="-122"/>
              </a:rPr>
              <a:t>分钟问答）</a:t>
            </a:r>
            <a:endParaRPr lang="en-US" altLang="zh-CN" sz="2400" spc="-5" dirty="0">
              <a:latin typeface="SimSun" panose="02010600030101010101" pitchFamily="2" charset="-122"/>
              <a:ea typeface="SimSun" panose="02010600030101010101" pitchFamily="2" charset="-122"/>
            </a:endParaRPr>
          </a:p>
        </p:txBody>
      </p:sp>
      <p:sp>
        <p:nvSpPr>
          <p:cNvPr id="5" name="文本框 4">
            <a:extLst>
              <a:ext uri="{FF2B5EF4-FFF2-40B4-BE49-F238E27FC236}">
                <a16:creationId xmlns:a16="http://schemas.microsoft.com/office/drawing/2014/main" id="{5D3CF9C7-CD36-CC24-04CD-90F90A66D020}"/>
              </a:ext>
            </a:extLst>
          </p:cNvPr>
          <p:cNvSpPr txBox="1"/>
          <p:nvPr/>
        </p:nvSpPr>
        <p:spPr>
          <a:xfrm>
            <a:off x="9710399" y="1240639"/>
            <a:ext cx="1643399" cy="646331"/>
          </a:xfrm>
          <a:prstGeom prst="rect">
            <a:avLst/>
          </a:prstGeom>
          <a:noFill/>
          <a:ln>
            <a:solidFill>
              <a:schemeClr val="tx1"/>
            </a:solidFill>
          </a:ln>
        </p:spPr>
        <p:txBody>
          <a:bodyPr wrap="none" rtlCol="0">
            <a:spAutoFit/>
          </a:bodyPr>
          <a:lstStyle/>
          <a:p>
            <a:r>
              <a:rPr kumimoji="1" lang="en-US" altLang="zh-CN" dirty="0"/>
              <a:t>1</a:t>
            </a:r>
            <a:r>
              <a:rPr kumimoji="1" lang="zh-CN" altLang="en-US" dirty="0"/>
              <a:t> 为期末成绩</a:t>
            </a:r>
            <a:endParaRPr kumimoji="1" lang="en-US" altLang="zh-CN" dirty="0"/>
          </a:p>
          <a:p>
            <a:r>
              <a:rPr kumimoji="1" lang="en-US" altLang="zh-CN" dirty="0"/>
              <a:t>2-5</a:t>
            </a:r>
            <a:r>
              <a:rPr kumimoji="1" lang="zh-CN" altLang="en-US" dirty="0"/>
              <a:t>为平时成绩</a:t>
            </a:r>
          </a:p>
        </p:txBody>
      </p:sp>
    </p:spTree>
    <p:extLst>
      <p:ext uri="{BB962C8B-B14F-4D97-AF65-F5344CB8AC3E}">
        <p14:creationId xmlns:p14="http://schemas.microsoft.com/office/powerpoint/2010/main" val="362478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8CF57A5-3791-B0AF-D1DB-762D33C48294}"/>
              </a:ext>
            </a:extLst>
          </p:cNvPr>
          <p:cNvSpPr>
            <a:spLocks noGrp="1"/>
          </p:cNvSpPr>
          <p:nvPr>
            <p:ph type="sldNum" sz="quarter" idx="12"/>
          </p:nvPr>
        </p:nvSpPr>
        <p:spPr/>
        <p:txBody>
          <a:bodyPr/>
          <a:lstStyle/>
          <a:p>
            <a:fld id="{465717F2-DE62-A445-9F03-50055757659A}" type="slidenum">
              <a:rPr lang="zh-CN" altLang="en-US" smtClean="0"/>
              <a:pPr/>
              <a:t>6</a:t>
            </a:fld>
            <a:endParaRPr lang="zh-CN" altLang="en-US"/>
          </a:p>
        </p:txBody>
      </p:sp>
      <p:sp>
        <p:nvSpPr>
          <p:cNvPr id="6" name="灯片编号占位符 1">
            <a:extLst>
              <a:ext uri="{FF2B5EF4-FFF2-40B4-BE49-F238E27FC236}">
                <a16:creationId xmlns:a16="http://schemas.microsoft.com/office/drawing/2014/main" id="{6D849FC2-6F72-71CB-D050-CFC616398956}"/>
              </a:ext>
            </a:extLst>
          </p:cNvPr>
          <p:cNvSpPr txBox="1">
            <a:spLocks/>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defPPr>
              <a:defRPr lang="zh-CN"/>
            </a:defPPr>
            <a:lvl1pPr algn="r" rtl="0" fontAlgn="base">
              <a:spcBef>
                <a:spcPct val="0"/>
              </a:spcBef>
              <a:spcAft>
                <a:spcPct val="0"/>
              </a:spcAft>
              <a:buFont typeface="Arial" panose="020B0604020202020204" pitchFamily="34" charset="0"/>
              <a:buNone/>
              <a:defRPr sz="1200" kern="1200">
                <a:solidFill>
                  <a:srgbClr val="898989"/>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fld id="{465717F2-DE62-A445-9F03-50055757659A}" type="slidenum">
              <a:rPr lang="zh-CN" altLang="en-US" smtClean="0"/>
              <a:pPr/>
              <a:t>6</a:t>
            </a:fld>
            <a:endParaRPr lang="zh-CN" altLang="en-US"/>
          </a:p>
        </p:txBody>
      </p:sp>
      <p:sp>
        <p:nvSpPr>
          <p:cNvPr id="8" name="object 4">
            <a:extLst>
              <a:ext uri="{FF2B5EF4-FFF2-40B4-BE49-F238E27FC236}">
                <a16:creationId xmlns:a16="http://schemas.microsoft.com/office/drawing/2014/main" id="{C95BB3A6-4E7E-127F-43A2-CC43AB82785A}"/>
              </a:ext>
            </a:extLst>
          </p:cNvPr>
          <p:cNvSpPr/>
          <p:nvPr/>
        </p:nvSpPr>
        <p:spPr>
          <a:xfrm>
            <a:off x="0" y="5930899"/>
            <a:ext cx="12192000" cy="927100"/>
          </a:xfrm>
          <a:custGeom>
            <a:avLst/>
            <a:gdLst/>
            <a:ahLst/>
            <a:cxnLst/>
            <a:rect l="l" t="t" r="r" b="b"/>
            <a:pathLst>
              <a:path w="12192000" h="927100">
                <a:moveTo>
                  <a:pt x="12191998" y="0"/>
                </a:moveTo>
                <a:lnTo>
                  <a:pt x="0" y="0"/>
                </a:lnTo>
                <a:lnTo>
                  <a:pt x="0" y="927099"/>
                </a:lnTo>
                <a:lnTo>
                  <a:pt x="12191998" y="927099"/>
                </a:lnTo>
                <a:lnTo>
                  <a:pt x="12191998" y="0"/>
                </a:lnTo>
                <a:close/>
              </a:path>
            </a:pathLst>
          </a:custGeom>
          <a:solidFill>
            <a:srgbClr val="EEEEEE"/>
          </a:solidFill>
        </p:spPr>
        <p:txBody>
          <a:bodyPr wrap="square" lIns="0" tIns="0" rIns="0" bIns="0" rtlCol="0"/>
          <a:lstStyle/>
          <a:p>
            <a:endParaRPr/>
          </a:p>
        </p:txBody>
      </p:sp>
      <p:pic>
        <p:nvPicPr>
          <p:cNvPr id="9" name="图片 8">
            <a:extLst>
              <a:ext uri="{FF2B5EF4-FFF2-40B4-BE49-F238E27FC236}">
                <a16:creationId xmlns:a16="http://schemas.microsoft.com/office/drawing/2014/main" id="{8B51C11C-F4CD-ED3B-03AC-9A65B3A25CA3}"/>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88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34577" y="5943600"/>
            <a:ext cx="914400" cy="914400"/>
          </a:xfrm>
          <a:prstGeom prst="rect">
            <a:avLst/>
          </a:prstGeom>
          <a:noFill/>
        </p:spPr>
      </p:pic>
      <p:grpSp>
        <p:nvGrpSpPr>
          <p:cNvPr id="10" name="组合 9">
            <a:extLst>
              <a:ext uri="{FF2B5EF4-FFF2-40B4-BE49-F238E27FC236}">
                <a16:creationId xmlns:a16="http://schemas.microsoft.com/office/drawing/2014/main" id="{2576C47E-006B-30E4-FBF2-BB1999C7BC04}"/>
              </a:ext>
            </a:extLst>
          </p:cNvPr>
          <p:cNvGrpSpPr/>
          <p:nvPr/>
        </p:nvGrpSpPr>
        <p:grpSpPr>
          <a:xfrm>
            <a:off x="50215" y="-2049"/>
            <a:ext cx="1507464" cy="830997"/>
            <a:chOff x="0" y="1676400"/>
            <a:chExt cx="1507464" cy="830997"/>
          </a:xfrm>
        </p:grpSpPr>
        <p:sp>
          <p:nvSpPr>
            <p:cNvPr id="11" name="文本框 10">
              <a:extLst>
                <a:ext uri="{FF2B5EF4-FFF2-40B4-BE49-F238E27FC236}">
                  <a16:creationId xmlns:a16="http://schemas.microsoft.com/office/drawing/2014/main" id="{D877AFD3-7625-F134-3D9D-5CEE0C8C5AE0}"/>
                </a:ext>
              </a:extLst>
            </p:cNvPr>
            <p:cNvSpPr txBox="1"/>
            <p:nvPr/>
          </p:nvSpPr>
          <p:spPr>
            <a:xfrm>
              <a:off x="0" y="1676400"/>
              <a:ext cx="1322798" cy="830997"/>
            </a:xfrm>
            <a:prstGeom prst="rect">
              <a:avLst/>
            </a:prstGeom>
            <a:noFill/>
          </p:spPr>
          <p:txBody>
            <a:bodyPr wrap="none" rtlCol="0">
              <a:spAutoFit/>
            </a:bodyPr>
            <a:lstStyle/>
            <a:p>
              <a:r>
                <a:rPr kumimoji="1" lang="en-US" altLang="zh-CN" sz="4800" dirty="0">
                  <a:latin typeface="Microsoft YaHei Light" panose="020B0503020204020204" pitchFamily="34" charset="-122"/>
                  <a:ea typeface="Microsoft YaHei Light" panose="020B0503020204020204" pitchFamily="34" charset="-122"/>
                </a:rPr>
                <a:t>NL</a:t>
              </a:r>
              <a:r>
                <a:rPr kumimoji="1" lang="en-US" altLang="zh-CN" sz="4800" dirty="0">
                  <a:solidFill>
                    <a:srgbClr val="2097F4"/>
                  </a:solidFill>
                  <a:latin typeface="Microsoft YaHei Light" panose="020B0503020204020204" pitchFamily="34" charset="-122"/>
                  <a:ea typeface="Microsoft YaHei Light" panose="020B0503020204020204" pitchFamily="34" charset="-122"/>
                </a:rPr>
                <a:t>P</a:t>
              </a:r>
              <a:endParaRPr kumimoji="1" lang="zh-CN" altLang="en-US" sz="4800" dirty="0">
                <a:solidFill>
                  <a:srgbClr val="2097F4"/>
                </a:solidFill>
                <a:latin typeface="Microsoft YaHei Light" panose="020B0503020204020204" pitchFamily="34" charset="-122"/>
                <a:ea typeface="Microsoft YaHei Light" panose="020B0503020204020204" pitchFamily="34" charset="-122"/>
              </a:endParaRPr>
            </a:p>
          </p:txBody>
        </p:sp>
        <p:sp>
          <p:nvSpPr>
            <p:cNvPr id="12" name="文本框 11">
              <a:extLst>
                <a:ext uri="{FF2B5EF4-FFF2-40B4-BE49-F238E27FC236}">
                  <a16:creationId xmlns:a16="http://schemas.microsoft.com/office/drawing/2014/main" id="{1D902354-366A-415C-3570-2041FFA9CC10}"/>
                </a:ext>
              </a:extLst>
            </p:cNvPr>
            <p:cNvSpPr txBox="1"/>
            <p:nvPr/>
          </p:nvSpPr>
          <p:spPr>
            <a:xfrm rot="5400000">
              <a:off x="971580" y="1904921"/>
              <a:ext cx="702436" cy="369332"/>
            </a:xfrm>
            <a:prstGeom prst="rect">
              <a:avLst/>
            </a:prstGeom>
            <a:noFill/>
          </p:spPr>
          <p:txBody>
            <a:bodyPr wrap="none" rtlCol="0">
              <a:spAutoFit/>
            </a:bodyPr>
            <a:lstStyle/>
            <a:p>
              <a:r>
                <a:rPr kumimoji="1" lang="en-US" altLang="zh-CN" dirty="0">
                  <a:solidFill>
                    <a:srgbClr val="2097F4"/>
                  </a:solidFill>
                  <a:latin typeface="Microsoft YaHei Light" panose="020B0503020204020204" pitchFamily="34" charset="-122"/>
                  <a:ea typeface="Microsoft YaHei Light" panose="020B0503020204020204" pitchFamily="34" charset="-122"/>
                </a:rPr>
                <a:t>2024</a:t>
              </a:r>
              <a:endParaRPr kumimoji="1" lang="zh-CN" altLang="en-US" dirty="0">
                <a:solidFill>
                  <a:srgbClr val="2097F4"/>
                </a:solidFill>
                <a:latin typeface="Microsoft YaHei Light" panose="020B0503020204020204" pitchFamily="34" charset="-122"/>
                <a:ea typeface="Microsoft YaHei Light" panose="020B0503020204020204" pitchFamily="34" charset="-122"/>
              </a:endParaRPr>
            </a:p>
          </p:txBody>
        </p:sp>
      </p:grpSp>
      <p:pic>
        <p:nvPicPr>
          <p:cNvPr id="13" name="图片 12">
            <a:extLst>
              <a:ext uri="{FF2B5EF4-FFF2-40B4-BE49-F238E27FC236}">
                <a16:creationId xmlns:a16="http://schemas.microsoft.com/office/drawing/2014/main" id="{B28D8629-FB74-E40A-04B0-79AC4B5E8120}"/>
              </a:ext>
            </a:extLst>
          </p:cNvPr>
          <p:cNvPicPr>
            <a:picLocks noChangeAspect="1"/>
          </p:cNvPicPr>
          <p:nvPr/>
        </p:nvPicPr>
        <p:blipFill rotWithShape="1">
          <a:blip r:embed="rId4">
            <a:duotone>
              <a:schemeClr val="accent1">
                <a:shade val="45000"/>
                <a:satMod val="135000"/>
              </a:schemeClr>
              <a:prstClr val="white"/>
            </a:duotone>
            <a:alphaModFix amt="34000"/>
            <a:extLst>
              <a:ext uri="{BEBA8EAE-BF5A-486C-A8C5-ECC9F3942E4B}">
                <a14:imgProps xmlns:a14="http://schemas.microsoft.com/office/drawing/2010/main">
                  <a14:imgLayer r:embed="rId5">
                    <a14:imgEffect>
                      <a14:colorTemperature colorTemp="1500"/>
                    </a14:imgEffect>
                    <a14:imgEffect>
                      <a14:saturation sat="0"/>
                    </a14:imgEffect>
                    <a14:imgEffect>
                      <a14:brightnessContrast bright="-22000" contrast="100000"/>
                    </a14:imgEffect>
                  </a14:imgLayer>
                </a14:imgProps>
              </a:ext>
              <a:ext uri="{28A0092B-C50C-407E-A947-70E740481C1C}">
                <a14:useLocalDpi xmlns:a14="http://schemas.microsoft.com/office/drawing/2010/main" val="0"/>
              </a:ext>
            </a:extLst>
          </a:blip>
          <a:srcRect l="23919" b="27997"/>
          <a:stretch/>
        </p:blipFill>
        <p:spPr>
          <a:xfrm>
            <a:off x="1162240" y="6190385"/>
            <a:ext cx="2019174" cy="420193"/>
          </a:xfrm>
          <a:prstGeom prst="rect">
            <a:avLst/>
          </a:prstGeom>
        </p:spPr>
      </p:pic>
      <p:sp>
        <p:nvSpPr>
          <p:cNvPr id="19" name="TextBox 12">
            <a:extLst>
              <a:ext uri="{FF2B5EF4-FFF2-40B4-BE49-F238E27FC236}">
                <a16:creationId xmlns:a16="http://schemas.microsoft.com/office/drawing/2014/main" id="{08C11005-D09E-9420-6F9A-BDB23DA880B4}"/>
              </a:ext>
            </a:extLst>
          </p:cNvPr>
          <p:cNvSpPr txBox="1"/>
          <p:nvPr/>
        </p:nvSpPr>
        <p:spPr>
          <a:xfrm>
            <a:off x="473868" y="1129874"/>
            <a:ext cx="11195049" cy="973472"/>
          </a:xfrm>
          <a:prstGeom prst="rect">
            <a:avLst/>
          </a:prstGeom>
          <a:noFill/>
        </p:spPr>
        <p:txBody>
          <a:bodyPr wrap="square">
            <a:spAutoFit/>
          </a:bodyPr>
          <a:lstStyle/>
          <a:p>
            <a:pPr algn="just">
              <a:lnSpc>
                <a:spcPct val="125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考试</a:t>
            </a:r>
            <a:r>
              <a:rPr lang="en-US" altLang="zh-CN"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b="1" dirty="0">
                <a:solidFill>
                  <a:srgbClr val="0070C0"/>
                </a:solidFill>
                <a:effectLst/>
                <a:latin typeface="Microsoft YaHei" panose="020B0503020204020204" pitchFamily="34" charset="-122"/>
                <a:ea typeface="Microsoft YaHei" panose="020B0503020204020204" pitchFamily="34" charset="-122"/>
              </a:rPr>
              <a:t>考察：</a:t>
            </a: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a:p>
            <a:pPr algn="just">
              <a:lnSpc>
                <a:spcPct val="125000"/>
              </a:lnSpc>
            </a:pPr>
            <a:endParaRPr lang="en-US" altLang="zh-CN" sz="2400" b="1" dirty="0">
              <a:solidFill>
                <a:srgbClr val="0070C0"/>
              </a:solidFill>
              <a:effectLst/>
              <a:latin typeface="Microsoft YaHei" panose="020B0503020204020204" pitchFamily="34" charset="-122"/>
              <a:ea typeface="Microsoft YaHei" panose="020B0503020204020204" pitchFamily="34" charset="-122"/>
            </a:endParaRPr>
          </a:p>
        </p:txBody>
      </p:sp>
      <p:sp>
        <p:nvSpPr>
          <p:cNvPr id="3" name="object 2">
            <a:extLst>
              <a:ext uri="{FF2B5EF4-FFF2-40B4-BE49-F238E27FC236}">
                <a16:creationId xmlns:a16="http://schemas.microsoft.com/office/drawing/2014/main" id="{5B4BC9A5-5300-2D82-7571-E9CA53B671FE}"/>
              </a:ext>
            </a:extLst>
          </p:cNvPr>
          <p:cNvSpPr txBox="1"/>
          <p:nvPr/>
        </p:nvSpPr>
        <p:spPr>
          <a:xfrm>
            <a:off x="491777" y="1650856"/>
            <a:ext cx="10114915" cy="3842077"/>
          </a:xfrm>
          <a:prstGeom prst="rect">
            <a:avLst/>
          </a:prstGeom>
        </p:spPr>
        <p:txBody>
          <a:bodyPr vert="horz" wrap="square" lIns="0" tIns="12700" rIns="0" bIns="0" rtlCol="0">
            <a:spAutoFit/>
          </a:bodyPr>
          <a:lstStyle/>
          <a:p>
            <a:pPr marL="469900" indent="-457200">
              <a:lnSpc>
                <a:spcPct val="100000"/>
              </a:lnSpc>
              <a:spcBef>
                <a:spcPts val="100"/>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cs typeface="Candara"/>
              </a:rPr>
              <a:t>期末项目</a:t>
            </a:r>
            <a:r>
              <a:rPr sz="2400" dirty="0">
                <a:latin typeface="SimSun" panose="02010600030101010101" pitchFamily="2" charset="-122"/>
                <a:ea typeface="SimSun" panose="02010600030101010101" pitchFamily="2" charset="-122"/>
                <a:cs typeface="Candara"/>
              </a:rPr>
              <a:t>(</a:t>
            </a:r>
            <a:r>
              <a:rPr lang="en-US" altLang="zh-CN" sz="2400" dirty="0">
                <a:latin typeface="SimSun" panose="02010600030101010101" pitchFamily="2" charset="-122"/>
                <a:ea typeface="SimSun" panose="02010600030101010101" pitchFamily="2" charset="-122"/>
                <a:cs typeface="Candara"/>
              </a:rPr>
              <a:t>40</a:t>
            </a:r>
            <a:r>
              <a:rPr lang="zh-CN" altLang="en-US" sz="2400" dirty="0">
                <a:latin typeface="SimSun" panose="02010600030101010101" pitchFamily="2" charset="-122"/>
                <a:ea typeface="SimSun" panose="02010600030101010101" pitchFamily="2" charset="-122"/>
                <a:cs typeface="Candara"/>
              </a:rPr>
              <a:t>分</a:t>
            </a:r>
            <a:r>
              <a:rPr sz="2400" spc="-5" dirty="0">
                <a:latin typeface="SimSun" panose="02010600030101010101" pitchFamily="2" charset="-122"/>
                <a:ea typeface="SimSun" panose="02010600030101010101" pitchFamily="2" charset="-122"/>
                <a:cs typeface="Candara"/>
              </a:rPr>
              <a:t>)</a:t>
            </a:r>
            <a:endParaRPr sz="2400" dirty="0">
              <a:latin typeface="SimSun" panose="02010600030101010101" pitchFamily="2" charset="-122"/>
              <a:ea typeface="SimSun" panose="02010600030101010101" pitchFamily="2" charset="-122"/>
              <a:cs typeface="Candara"/>
            </a:endParaRPr>
          </a:p>
          <a:p>
            <a:pPr marL="638175" lvl="1" indent="-354965">
              <a:lnSpc>
                <a:spcPts val="2845"/>
              </a:lnSpc>
              <a:spcBef>
                <a:spcPts val="120"/>
              </a:spcBef>
              <a:buFont typeface="Courier New"/>
              <a:buChar char="o"/>
              <a:tabLst>
                <a:tab pos="638175" algn="l"/>
              </a:tabLst>
            </a:pPr>
            <a:r>
              <a:rPr lang="zh-CN" altLang="en-US" sz="2400" b="0" i="0" dirty="0">
                <a:solidFill>
                  <a:srgbClr val="4D4D4D"/>
                </a:solidFill>
                <a:effectLst/>
                <a:latin typeface="-apple-system"/>
              </a:rPr>
              <a:t>开发一个</a:t>
            </a:r>
            <a:r>
              <a:rPr lang="zh-CN" altLang="en-US" sz="2400" dirty="0">
                <a:solidFill>
                  <a:srgbClr val="4D4D4D"/>
                </a:solidFill>
                <a:latin typeface="-apple-system"/>
              </a:rPr>
              <a:t>本地</a:t>
            </a:r>
            <a:r>
              <a:rPr lang="en-US" altLang="zh-CN" sz="2400" b="0" i="0" dirty="0">
                <a:solidFill>
                  <a:srgbClr val="4D4D4D"/>
                </a:solidFill>
                <a:effectLst/>
                <a:latin typeface="-apple-system"/>
              </a:rPr>
              <a:t>LLM</a:t>
            </a:r>
            <a:r>
              <a:rPr lang="zh-CN" altLang="en-US" sz="2400" b="0" i="0" dirty="0">
                <a:solidFill>
                  <a:srgbClr val="4D4D4D"/>
                </a:solidFill>
                <a:effectLst/>
                <a:latin typeface="-apple-system"/>
              </a:rPr>
              <a:t>项目（完成基础分</a:t>
            </a:r>
            <a:r>
              <a:rPr lang="en-US" altLang="zh-CN" sz="2400" b="0" i="0" dirty="0">
                <a:solidFill>
                  <a:srgbClr val="4D4D4D"/>
                </a:solidFill>
                <a:effectLst/>
                <a:latin typeface="-apple-system"/>
              </a:rPr>
              <a:t>30</a:t>
            </a:r>
            <a:r>
              <a:rPr lang="zh-CN" altLang="en-US" sz="2400" b="0" i="0" dirty="0">
                <a:solidFill>
                  <a:srgbClr val="4D4D4D"/>
                </a:solidFill>
                <a:effectLst/>
                <a:latin typeface="-apple-system"/>
              </a:rPr>
              <a:t>）</a:t>
            </a:r>
            <a:endParaRPr lang="en-US" altLang="zh-CN" sz="2400" b="0" i="0" dirty="0">
              <a:solidFill>
                <a:srgbClr val="4D4D4D"/>
              </a:solidFill>
              <a:effectLst/>
              <a:latin typeface="-apple-system"/>
            </a:endParaRPr>
          </a:p>
          <a:p>
            <a:pPr marL="638175" lvl="1" indent="-354965">
              <a:lnSpc>
                <a:spcPts val="2845"/>
              </a:lnSpc>
              <a:spcBef>
                <a:spcPts val="120"/>
              </a:spcBef>
              <a:buFont typeface="Courier New"/>
              <a:buChar char="o"/>
              <a:tabLst>
                <a:tab pos="638175" algn="l"/>
              </a:tabLst>
            </a:pPr>
            <a:r>
              <a:rPr lang="zh-CN" altLang="en-US" sz="2400" dirty="0">
                <a:solidFill>
                  <a:srgbClr val="4D4D4D"/>
                </a:solidFill>
                <a:latin typeface="-apple-system"/>
              </a:rPr>
              <a:t>评估并对比两</a:t>
            </a:r>
            <a:r>
              <a:rPr lang="zh-CN" altLang="en-US" sz="2400" b="0" i="0" dirty="0">
                <a:solidFill>
                  <a:srgbClr val="4D4D4D"/>
                </a:solidFill>
                <a:effectLst/>
                <a:latin typeface="-apple-system"/>
              </a:rPr>
              <a:t>个国内</a:t>
            </a:r>
            <a:r>
              <a:rPr lang="en-US" altLang="zh-CN" sz="2400" b="0" i="0" dirty="0">
                <a:solidFill>
                  <a:srgbClr val="4D4D4D"/>
                </a:solidFill>
                <a:effectLst/>
                <a:latin typeface="-apple-system"/>
              </a:rPr>
              <a:t>LLM</a:t>
            </a:r>
            <a:r>
              <a:rPr lang="zh-CN" altLang="en-US" sz="2400" b="0" i="0" dirty="0">
                <a:solidFill>
                  <a:srgbClr val="4D4D4D"/>
                </a:solidFill>
                <a:effectLst/>
                <a:latin typeface="-apple-system"/>
              </a:rPr>
              <a:t>系统的多项能力（完成基础分</a:t>
            </a:r>
            <a:r>
              <a:rPr lang="en-US" altLang="zh-CN" sz="2400" dirty="0">
                <a:solidFill>
                  <a:srgbClr val="4D4D4D"/>
                </a:solidFill>
                <a:latin typeface="-apple-system"/>
              </a:rPr>
              <a:t>20</a:t>
            </a:r>
            <a:r>
              <a:rPr lang="zh-CN" altLang="en-US" sz="2400" b="0" i="0" dirty="0">
                <a:solidFill>
                  <a:srgbClr val="4D4D4D"/>
                </a:solidFill>
                <a:effectLst/>
                <a:latin typeface="-apple-system"/>
              </a:rPr>
              <a:t>）</a:t>
            </a:r>
            <a:endParaRPr lang="en-US" altLang="zh-CN" sz="2400" spc="-5" dirty="0">
              <a:latin typeface="SimSun" panose="02010600030101010101" pitchFamily="2" charset="-122"/>
              <a:ea typeface="SimSun" panose="02010600030101010101" pitchFamily="2" charset="-122"/>
              <a:cs typeface="Candara"/>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平时作业</a:t>
            </a:r>
            <a:r>
              <a:rPr lang="en" sz="2400" spc="-5" dirty="0">
                <a:latin typeface="SimSun" panose="02010600030101010101" pitchFamily="2" charset="-122"/>
                <a:ea typeface="SimSun" panose="02010600030101010101" pitchFamily="2" charset="-122"/>
              </a:rPr>
              <a:t> (</a:t>
            </a:r>
            <a:r>
              <a:rPr lang="en-US" altLang="zh-CN" sz="2400" spc="-5" dirty="0">
                <a:latin typeface="SimSun" panose="02010600030101010101" pitchFamily="2" charset="-122"/>
                <a:ea typeface="SimSun" panose="02010600030101010101" pitchFamily="2" charset="-122"/>
              </a:rPr>
              <a:t>10</a:t>
            </a:r>
            <a:r>
              <a:rPr lang="zh-CN" altLang="en-US" sz="2400" spc="-5" dirty="0">
                <a:latin typeface="SimSun" panose="02010600030101010101" pitchFamily="2" charset="-122"/>
                <a:ea typeface="SimSun" panose="02010600030101010101" pitchFamily="2" charset="-122"/>
              </a:rPr>
              <a:t>分</a:t>
            </a:r>
            <a:r>
              <a:rPr lang="en" sz="2400" spc="-5" dirty="0">
                <a:latin typeface="SimSun" panose="02010600030101010101" pitchFamily="2" charset="-122"/>
                <a:ea typeface="SimSun" panose="02010600030101010101" pitchFamily="2" charset="-122"/>
              </a:rPr>
              <a:t>)</a:t>
            </a:r>
          </a:p>
          <a:p>
            <a:pPr marL="823594" lvl="1" indent="-457834">
              <a:lnSpc>
                <a:spcPct val="100000"/>
              </a:lnSpc>
              <a:spcBef>
                <a:spcPts val="215"/>
              </a:spcBef>
              <a:buFont typeface="Courier New"/>
              <a:buChar char="o"/>
              <a:tabLst>
                <a:tab pos="823594" algn="l"/>
              </a:tabLst>
            </a:pPr>
            <a:r>
              <a:rPr lang="en-US" altLang="zh-CN" sz="2400" spc="-5" dirty="0">
                <a:latin typeface="SimSun" panose="02010600030101010101" pitchFamily="2" charset="-122"/>
                <a:ea typeface="SimSun" panose="02010600030101010101" pitchFamily="2" charset="-122"/>
              </a:rPr>
              <a:t>2</a:t>
            </a:r>
            <a:r>
              <a:rPr lang="zh-CN" altLang="en-US" sz="2400" spc="-5" dirty="0">
                <a:latin typeface="SimSun" panose="02010600030101010101" pitchFamily="2" charset="-122"/>
                <a:ea typeface="SimSun" panose="02010600030101010101" pitchFamily="2" charset="-122"/>
              </a:rPr>
              <a:t>次平时作业，使用</a:t>
            </a:r>
            <a:r>
              <a:rPr lang="en-US" altLang="zh-CN" sz="2400" spc="-5" dirty="0">
                <a:latin typeface="SimSun" panose="02010600030101010101" pitchFamily="2" charset="-122"/>
                <a:ea typeface="SimSun" panose="02010600030101010101" pitchFamily="2" charset="-122"/>
              </a:rPr>
              <a:t>word/markdown/latex</a:t>
            </a:r>
            <a:r>
              <a:rPr lang="zh-CN" altLang="en-US" sz="2400" spc="-5" dirty="0">
                <a:latin typeface="SimSun" panose="02010600030101010101" pitchFamily="2" charset="-122"/>
                <a:ea typeface="SimSun" panose="02010600030101010101" pitchFamily="2" charset="-122"/>
              </a:rPr>
              <a:t>答题</a:t>
            </a:r>
            <a:endParaRPr lang="en" sz="2400" spc="-5" dirty="0">
              <a:latin typeface="SimSun" panose="02010600030101010101" pitchFamily="2" charset="-122"/>
              <a:ea typeface="SimSun" panose="02010600030101010101" pitchFamily="2" charset="-122"/>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上机实验</a:t>
            </a:r>
            <a:r>
              <a:rPr lang="en" altLang="zh-CN" sz="2400" spc="-5" dirty="0">
                <a:latin typeface="SimSun" panose="02010600030101010101" pitchFamily="2" charset="-122"/>
                <a:ea typeface="SimSun" panose="02010600030101010101" pitchFamily="2" charset="-122"/>
              </a:rPr>
              <a:t>(</a:t>
            </a:r>
            <a:r>
              <a:rPr lang="en-US" altLang="zh-CN" sz="2400" spc="-5" dirty="0">
                <a:latin typeface="SimSun" panose="02010600030101010101" pitchFamily="2" charset="-122"/>
                <a:ea typeface="SimSun" panose="02010600030101010101" pitchFamily="2" charset="-122"/>
              </a:rPr>
              <a:t>30</a:t>
            </a:r>
            <a:r>
              <a:rPr lang="zh-CN" altLang="en-US" sz="2400" spc="-5" dirty="0">
                <a:latin typeface="SimSun" panose="02010600030101010101" pitchFamily="2" charset="-122"/>
                <a:ea typeface="SimSun" panose="02010600030101010101" pitchFamily="2" charset="-122"/>
              </a:rPr>
              <a:t>分</a:t>
            </a:r>
            <a:r>
              <a:rPr lang="en" altLang="zh-CN" sz="2400" spc="-5" dirty="0">
                <a:latin typeface="SimSun" panose="02010600030101010101" pitchFamily="2" charset="-122"/>
                <a:ea typeface="SimSun" panose="02010600030101010101" pitchFamily="2" charset="-122"/>
              </a:rPr>
              <a:t>)</a:t>
            </a:r>
          </a:p>
          <a:p>
            <a:pPr marL="823594" lvl="1" indent="-457834">
              <a:spcBef>
                <a:spcPts val="215"/>
              </a:spcBef>
              <a:buFont typeface="Courier New"/>
              <a:buChar char="o"/>
              <a:tabLst>
                <a:tab pos="823594" algn="l"/>
              </a:tabLst>
            </a:pPr>
            <a:r>
              <a:rPr lang="en-US" altLang="zh-CN" sz="2400" spc="-5" dirty="0">
                <a:latin typeface="SimSun" panose="02010600030101010101" pitchFamily="2" charset="-122"/>
                <a:ea typeface="SimSun" panose="02010600030101010101" pitchFamily="2" charset="-122"/>
              </a:rPr>
              <a:t>3</a:t>
            </a:r>
            <a:r>
              <a:rPr lang="zh-CN" altLang="en-US" sz="2400" spc="-5" dirty="0">
                <a:latin typeface="SimSun" panose="02010600030101010101" pitchFamily="2" charset="-122"/>
                <a:ea typeface="SimSun" panose="02010600030101010101" pitchFamily="2" charset="-122"/>
              </a:rPr>
              <a:t>次上机实验，完成实验课题，拟写实验报告</a:t>
            </a:r>
            <a:endParaRPr lang="en" altLang="zh-CN" sz="2400" spc="-5" dirty="0">
              <a:latin typeface="SimSun" panose="02010600030101010101" pitchFamily="2" charset="-122"/>
              <a:ea typeface="SimSun" panose="02010600030101010101" pitchFamily="2" charset="-122"/>
            </a:endParaRPr>
          </a:p>
          <a:p>
            <a:pPr marL="469900" indent="-457200">
              <a:lnSpc>
                <a:spcPct val="100000"/>
              </a:lnSpc>
              <a:spcBef>
                <a:spcPts val="1125"/>
              </a:spcBef>
              <a:buAutoNum type="arabicPeriod"/>
              <a:tabLst>
                <a:tab pos="469265" algn="l"/>
                <a:tab pos="469900" algn="l"/>
              </a:tabLst>
            </a:pPr>
            <a:r>
              <a:rPr lang="zh-CN" altLang="en-US" sz="2400" b="1" spc="-5" dirty="0">
                <a:latin typeface="SimSun" panose="02010600030101010101" pitchFamily="2" charset="-122"/>
                <a:ea typeface="SimSun" panose="02010600030101010101" pitchFamily="2" charset="-122"/>
              </a:rPr>
              <a:t>自主学习</a:t>
            </a:r>
            <a:r>
              <a:rPr lang="zh-CN" altLang="en-US" sz="2400" spc="-5" dirty="0">
                <a:latin typeface="SimSun" panose="02010600030101010101" pitchFamily="2" charset="-122"/>
                <a:ea typeface="SimSun" panose="02010600030101010101" pitchFamily="2" charset="-122"/>
              </a:rPr>
              <a:t>（</a:t>
            </a:r>
            <a:r>
              <a:rPr lang="en-US" altLang="zh-CN" sz="2400" spc="-5" dirty="0">
                <a:latin typeface="SimSun" panose="02010600030101010101" pitchFamily="2" charset="-122"/>
                <a:ea typeface="SimSun" panose="02010600030101010101" pitchFamily="2" charset="-122"/>
              </a:rPr>
              <a:t>10</a:t>
            </a:r>
            <a:r>
              <a:rPr lang="zh-CN" altLang="en-US" sz="2400" spc="-5" dirty="0">
                <a:latin typeface="SimSun" panose="02010600030101010101" pitchFamily="2" charset="-122"/>
                <a:ea typeface="SimSun" panose="02010600030101010101" pitchFamily="2" charset="-122"/>
              </a:rPr>
              <a:t>分）</a:t>
            </a:r>
            <a:endParaRPr lang="en-US" altLang="zh-CN" sz="2400" spc="-5" dirty="0">
              <a:latin typeface="SimSun" panose="02010600030101010101" pitchFamily="2" charset="-122"/>
              <a:ea typeface="SimSun" panose="02010600030101010101" pitchFamily="2" charset="-122"/>
            </a:endParaRPr>
          </a:p>
          <a:p>
            <a:pPr marL="823594" lvl="1" indent="-457834">
              <a:spcBef>
                <a:spcPts val="215"/>
              </a:spcBef>
              <a:buFont typeface="Courier New"/>
              <a:buChar char="o"/>
              <a:tabLst>
                <a:tab pos="823594" algn="l"/>
              </a:tabLst>
            </a:pPr>
            <a:r>
              <a:rPr lang="zh-CN" altLang="en-US" sz="2400" spc="-5" dirty="0">
                <a:latin typeface="SimSun" panose="02010600030101010101" pitchFamily="2" charset="-122"/>
                <a:ea typeface="SimSun" panose="02010600030101010101" pitchFamily="2" charset="-122"/>
              </a:rPr>
              <a:t>课堂汇报（课程主题相关论文，</a:t>
            </a:r>
            <a:r>
              <a:rPr lang="en-US" altLang="zh-CN" sz="2400" spc="-5" dirty="0">
                <a:latin typeface="SimSun" panose="02010600030101010101" pitchFamily="2" charset="-122"/>
                <a:ea typeface="SimSun" panose="02010600030101010101" pitchFamily="2" charset="-122"/>
              </a:rPr>
              <a:t>15</a:t>
            </a:r>
            <a:r>
              <a:rPr lang="zh-CN" altLang="en-US" sz="2400" spc="-5" dirty="0">
                <a:latin typeface="SimSun" panose="02010600030101010101" pitchFamily="2" charset="-122"/>
                <a:ea typeface="SimSun" panose="02010600030101010101" pitchFamily="2" charset="-122"/>
              </a:rPr>
              <a:t>分钟</a:t>
            </a:r>
            <a:r>
              <a:rPr lang="en-US" altLang="zh-CN" sz="2400" spc="-5" dirty="0">
                <a:latin typeface="SimSun" panose="02010600030101010101" pitchFamily="2" charset="-122"/>
                <a:ea typeface="SimSun" panose="02010600030101010101" pitchFamily="2" charset="-122"/>
              </a:rPr>
              <a:t>PPT</a:t>
            </a:r>
            <a:r>
              <a:rPr lang="zh-CN" altLang="en-US" sz="2400" spc="-5" dirty="0">
                <a:latin typeface="SimSun" panose="02010600030101010101" pitchFamily="2" charset="-122"/>
                <a:ea typeface="SimSun" panose="02010600030101010101" pitchFamily="2" charset="-122"/>
              </a:rPr>
              <a:t>报告</a:t>
            </a:r>
            <a:r>
              <a:rPr lang="en-US" altLang="zh-CN" sz="2400" spc="-5" dirty="0">
                <a:latin typeface="SimSun" panose="02010600030101010101" pitchFamily="2" charset="-122"/>
                <a:ea typeface="SimSun" panose="02010600030101010101" pitchFamily="2" charset="-122"/>
              </a:rPr>
              <a:t>+</a:t>
            </a:r>
            <a:r>
              <a:rPr lang="zh-CN" altLang="en-US" sz="2400" spc="-5" dirty="0">
                <a:latin typeface="SimSun" panose="02010600030101010101" pitchFamily="2" charset="-122"/>
                <a:ea typeface="SimSun" panose="02010600030101010101" pitchFamily="2" charset="-122"/>
              </a:rPr>
              <a:t>问答）</a:t>
            </a:r>
            <a:endParaRPr lang="en-US" altLang="zh-CN" sz="2400" spc="-5" dirty="0">
              <a:latin typeface="SimSun" panose="02010600030101010101" pitchFamily="2" charset="-122"/>
              <a:ea typeface="SimSun" panose="02010600030101010101" pitchFamily="2" charset="-122"/>
            </a:endParaRPr>
          </a:p>
        </p:txBody>
      </p:sp>
      <p:sp>
        <p:nvSpPr>
          <p:cNvPr id="5" name="文本框 4">
            <a:extLst>
              <a:ext uri="{FF2B5EF4-FFF2-40B4-BE49-F238E27FC236}">
                <a16:creationId xmlns:a16="http://schemas.microsoft.com/office/drawing/2014/main" id="{5D3CF9C7-CD36-CC24-04CD-90F90A66D020}"/>
              </a:ext>
            </a:extLst>
          </p:cNvPr>
          <p:cNvSpPr txBox="1"/>
          <p:nvPr/>
        </p:nvSpPr>
        <p:spPr>
          <a:xfrm>
            <a:off x="9710399" y="1240639"/>
            <a:ext cx="1643399" cy="646331"/>
          </a:xfrm>
          <a:prstGeom prst="rect">
            <a:avLst/>
          </a:prstGeom>
          <a:noFill/>
          <a:ln>
            <a:solidFill>
              <a:schemeClr val="tx1"/>
            </a:solidFill>
          </a:ln>
        </p:spPr>
        <p:txBody>
          <a:bodyPr wrap="none" rtlCol="0">
            <a:spAutoFit/>
          </a:bodyPr>
          <a:lstStyle/>
          <a:p>
            <a:r>
              <a:rPr kumimoji="1" lang="en-US" altLang="zh-CN" dirty="0"/>
              <a:t>1</a:t>
            </a:r>
            <a:r>
              <a:rPr kumimoji="1" lang="zh-CN" altLang="en-US" dirty="0"/>
              <a:t> 为期末成绩</a:t>
            </a:r>
            <a:endParaRPr kumimoji="1" lang="en-US" altLang="zh-CN" dirty="0"/>
          </a:p>
          <a:p>
            <a:r>
              <a:rPr kumimoji="1" lang="en-US" altLang="zh-CN" dirty="0"/>
              <a:t>2-5</a:t>
            </a:r>
            <a:r>
              <a:rPr kumimoji="1" lang="zh-CN" altLang="en-US" dirty="0"/>
              <a:t>为平时成绩</a:t>
            </a:r>
          </a:p>
        </p:txBody>
      </p:sp>
    </p:spTree>
    <p:extLst>
      <p:ext uri="{BB962C8B-B14F-4D97-AF65-F5344CB8AC3E}">
        <p14:creationId xmlns:p14="http://schemas.microsoft.com/office/powerpoint/2010/main" val="2546711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5376" y="2883694"/>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0900" y="2883695"/>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5375" y="3544095"/>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50900" y="3544095"/>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62200" y="4204495"/>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7725" y="4204495"/>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60056" y="1264443"/>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7</a:t>
            </a:fld>
            <a:endParaRPr lang="zh-CN" altLang="en-US" dirty="0"/>
          </a:p>
        </p:txBody>
      </p:sp>
      <p:grpSp>
        <p:nvGrpSpPr>
          <p:cNvPr id="3" name="组合 21">
            <a:extLst>
              <a:ext uri="{FF2B5EF4-FFF2-40B4-BE49-F238E27FC236}">
                <a16:creationId xmlns:a16="http://schemas.microsoft.com/office/drawing/2014/main" id="{8849A401-86D8-4AE3-9658-2C2B38D66A73}"/>
              </a:ext>
            </a:extLst>
          </p:cNvPr>
          <p:cNvGrpSpPr>
            <a:grpSpLocks/>
          </p:cNvGrpSpPr>
          <p:nvPr/>
        </p:nvGrpSpPr>
        <p:grpSpPr bwMode="auto">
          <a:xfrm>
            <a:off x="2362200" y="4871243"/>
            <a:ext cx="3733800" cy="488950"/>
            <a:chOff x="1129" y="0"/>
            <a:chExt cx="5402789" cy="489600"/>
          </a:xfrm>
        </p:grpSpPr>
        <p:sp>
          <p:nvSpPr>
            <p:cNvPr id="4" name="矩形 25">
              <a:extLst>
                <a:ext uri="{FF2B5EF4-FFF2-40B4-BE49-F238E27FC236}">
                  <a16:creationId xmlns:a16="http://schemas.microsoft.com/office/drawing/2014/main" id="{408BA91B-3932-A4AA-2DB7-7BF94250EAF1}"/>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440E2176-C2E1-5B0F-CCC5-9869D384D4B5}"/>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9B38E92C-4111-EE5A-7ECE-3405E3ED4E9A}"/>
              </a:ext>
            </a:extLst>
          </p:cNvPr>
          <p:cNvGrpSpPr>
            <a:grpSpLocks/>
          </p:cNvGrpSpPr>
          <p:nvPr/>
        </p:nvGrpSpPr>
        <p:grpSpPr bwMode="auto">
          <a:xfrm>
            <a:off x="847725" y="4871243"/>
            <a:ext cx="1328550" cy="488950"/>
            <a:chOff x="0" y="0"/>
            <a:chExt cx="1328685" cy="489600"/>
          </a:xfrm>
        </p:grpSpPr>
        <p:sp>
          <p:nvSpPr>
            <p:cNvPr id="7" name="矩形 23">
              <a:extLst>
                <a:ext uri="{FF2B5EF4-FFF2-40B4-BE49-F238E27FC236}">
                  <a16:creationId xmlns:a16="http://schemas.microsoft.com/office/drawing/2014/main" id="{8D99F5EA-66CC-ECA4-F4C1-69CFC8C2726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A9412683-0DC5-39A3-3CE5-AFA951C7D313}"/>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55260" y="1624927"/>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8</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3792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什么是大规模语言模型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73868" y="1129874"/>
            <a:ext cx="11195049" cy="1435136"/>
          </a:xfrm>
          <a:prstGeom prst="rect">
            <a:avLst/>
          </a:prstGeom>
          <a:noFill/>
        </p:spPr>
        <p:txBody>
          <a:bodyPr wrap="square">
            <a:spAutoFit/>
          </a:bodyPr>
          <a:lstStyle/>
          <a:p>
            <a:pPr algn="just">
              <a:lnSpc>
                <a:spcPct val="125000"/>
              </a:lnSpc>
            </a:pPr>
            <a:r>
              <a:rPr lang="zh-CN" altLang="en-US" sz="2400" b="1" dirty="0">
                <a:solidFill>
                  <a:srgbClr val="0070C0"/>
                </a:solidFill>
                <a:effectLst/>
                <a:latin typeface="Microsoft YaHei" panose="020B0503020204020204" pitchFamily="34" charset="-122"/>
                <a:ea typeface="Microsoft YaHei" panose="020B0503020204020204" pitchFamily="34" charset="-122"/>
              </a:rPr>
              <a:t>大规模语言模型（</a:t>
            </a:r>
            <a:r>
              <a:rPr lang="en-US" altLang="zh-CN" sz="2400" b="1" dirty="0">
                <a:solidFill>
                  <a:srgbClr val="0070C0"/>
                </a:solidFill>
                <a:effectLst/>
                <a:latin typeface="Microsoft YaHei" panose="020B0503020204020204" pitchFamily="34" charset="-122"/>
                <a:ea typeface="Microsoft YaHei" panose="020B0503020204020204" pitchFamily="34" charset="-122"/>
              </a:rPr>
              <a:t>Large Language Models</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en-US" altLang="zh-CN" sz="2400" b="1" dirty="0">
                <a:solidFill>
                  <a:srgbClr val="0070C0"/>
                </a:solidFill>
                <a:effectLst/>
                <a:latin typeface="Microsoft YaHei" panose="020B0503020204020204" pitchFamily="34" charset="-122"/>
                <a:ea typeface="Microsoft YaHei" panose="020B0503020204020204" pitchFamily="34" charset="-122"/>
              </a:rPr>
              <a:t>LLM</a:t>
            </a:r>
            <a:r>
              <a:rPr lang="zh-CN" altLang="en-US" sz="2400" b="1" dirty="0">
                <a:solidFill>
                  <a:srgbClr val="0070C0"/>
                </a:solidFill>
                <a:effectLst/>
                <a:latin typeface="Microsoft YaHei" panose="020B0503020204020204" pitchFamily="34" charset="-122"/>
                <a:ea typeface="Microsoft YaHei" panose="020B0503020204020204" pitchFamily="34" charset="-122"/>
              </a:rPr>
              <a:t>）</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a:t>
            </a:r>
            <a:r>
              <a:rPr lang="zh-CN" altLang="en-US" sz="2400" dirty="0">
                <a:solidFill>
                  <a:srgbClr val="0070C0"/>
                </a:solidFill>
                <a:effectLst/>
                <a:latin typeface="Microsoft YaHei" panose="020B0503020204020204" pitchFamily="34" charset="-122"/>
                <a:ea typeface="Microsoft YaHei" panose="020B0503020204020204" pitchFamily="34" charset="-122"/>
              </a:rPr>
              <a:t>大语言模型</a:t>
            </a:r>
            <a:r>
              <a:rPr lang="zh-CN" altLang="en-US" sz="2400" dirty="0">
                <a:effectLst/>
                <a:latin typeface="Microsoft YaHei" panose="020B0503020204020204" pitchFamily="34" charset="-122"/>
                <a:ea typeface="Microsoft YaHei" panose="020B0503020204020204" pitchFamily="34" charset="-122"/>
              </a:rPr>
              <a:t>或</a:t>
            </a:r>
            <a:r>
              <a:rPr lang="zh-CN" altLang="en-US" sz="2400" dirty="0">
                <a:solidFill>
                  <a:srgbClr val="0070C0"/>
                </a:solidFill>
                <a:effectLst/>
                <a:latin typeface="Microsoft YaHei" panose="020B0503020204020204" pitchFamily="34" charset="-122"/>
                <a:ea typeface="Microsoft YaHei" panose="020B0503020204020204" pitchFamily="34" charset="-122"/>
              </a:rPr>
              <a:t>大型语言模型</a:t>
            </a:r>
            <a:r>
              <a:rPr lang="zh-CN" altLang="en-US" sz="2400" dirty="0">
                <a:effectLst/>
                <a:latin typeface="Microsoft YaHei" panose="020B0503020204020204" pitchFamily="34" charset="-122"/>
                <a:ea typeface="Microsoft YaHei" panose="020B0503020204020204" pitchFamily="34" charset="-122"/>
              </a:rPr>
              <a:t>，是一种由包含数百亿以上参数的深度神经网络构建的语言模型，通常使用自监督学习方法通过大量无标注文本进行训练。</a:t>
            </a:r>
            <a:endParaRPr lang="zh-CN" altLang="en-US" dirty="0">
              <a:effectLst/>
              <a:latin typeface="Microsoft YaHei" panose="020B0503020204020204" pitchFamily="34" charset="-122"/>
              <a:ea typeface="Microsoft YaHei" panose="020B0503020204020204" pitchFamily="34" charset="-122"/>
            </a:endParaRPr>
          </a:p>
        </p:txBody>
      </p:sp>
      <p:sp>
        <p:nvSpPr>
          <p:cNvPr id="7" name="TextBox 6">
            <a:extLst>
              <a:ext uri="{FF2B5EF4-FFF2-40B4-BE49-F238E27FC236}">
                <a16:creationId xmlns:a16="http://schemas.microsoft.com/office/drawing/2014/main" id="{248F42DD-0BDD-647F-F94B-A9AA89ECA10D}"/>
              </a:ext>
            </a:extLst>
          </p:cNvPr>
          <p:cNvSpPr txBox="1"/>
          <p:nvPr/>
        </p:nvSpPr>
        <p:spPr>
          <a:xfrm>
            <a:off x="498475" y="2859406"/>
            <a:ext cx="11195049" cy="3281796"/>
          </a:xfrm>
          <a:prstGeom prst="rect">
            <a:avLst/>
          </a:prstGeom>
          <a:noFill/>
        </p:spPr>
        <p:txBody>
          <a:bodyPr wrap="square">
            <a:spAutoFit/>
          </a:bodyPr>
          <a:lstStyle/>
          <a:p>
            <a:pPr algn="just">
              <a:lnSpc>
                <a:spcPct val="125000"/>
              </a:lnSpc>
            </a:pPr>
            <a:r>
              <a:rPr lang="en-CN" sz="2400" dirty="0">
                <a:latin typeface="Microsoft YaHei" panose="020B0503020204020204" pitchFamily="34" charset="-122"/>
                <a:ea typeface="Microsoft YaHei" panose="020B0503020204020204" pitchFamily="34" charset="-122"/>
              </a:rPr>
              <a:t>自2018年以来，Google、OpenAI、Meta、百度、华为等公司和研究机构都相继发布了包括BERT，GPT等在内多种模型，并在几乎所有自然语言处理任务中都表现出色。2019年大模型呈现爆发式的增长，特别是2022年11月ChatGPT（Chat Generative Pre-trained Transformer）发布后，更是引起了全世界的广泛关注。</a:t>
            </a:r>
            <a:r>
              <a:rPr lang="en-CN" sz="2400" dirty="0">
                <a:solidFill>
                  <a:srgbClr val="0070C0"/>
                </a:solidFill>
                <a:latin typeface="Microsoft YaHei" panose="020B0503020204020204" pitchFamily="34" charset="-122"/>
                <a:ea typeface="Microsoft YaHei" panose="020B0503020204020204" pitchFamily="34" charset="-122"/>
              </a:rPr>
              <a:t>用户可以使用自然语言与系统交互，从而实现包括问答、分类、摘要、翻译、聊天等从理解到生成的各种任务</a:t>
            </a:r>
            <a:r>
              <a:rPr lang="en-CN" sz="2400" dirty="0">
                <a:latin typeface="Microsoft YaHei" panose="020B0503020204020204" pitchFamily="34" charset="-122"/>
                <a:ea typeface="Microsoft YaHei" panose="020B0503020204020204" pitchFamily="34" charset="-122"/>
              </a:rPr>
              <a:t>。大规模语言模型展现出了强大的对世界知识掌握和对语言的理解能力。</a:t>
            </a:r>
          </a:p>
        </p:txBody>
      </p:sp>
    </p:spTree>
    <p:extLst>
      <p:ext uri="{BB962C8B-B14F-4D97-AF65-F5344CB8AC3E}">
        <p14:creationId xmlns:p14="http://schemas.microsoft.com/office/powerpoint/2010/main" val="4281668675"/>
      </p:ext>
    </p:extLst>
  </p:cSld>
  <p:clrMapOvr>
    <a:masterClrMapping/>
  </p:clrMapOvr>
</p:sld>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6026</TotalTime>
  <Pages>0</Pages>
  <Words>4045</Words>
  <Characters>0</Characters>
  <Application>Microsoft Macintosh PowerPoint</Application>
  <DocSecurity>0</DocSecurity>
  <PresentationFormat>宽屏</PresentationFormat>
  <Lines>0</Lines>
  <Paragraphs>447</Paragraphs>
  <Slides>46</Slides>
  <Notes>35</Notes>
  <HiddenSlides>0</HiddenSlides>
  <MMClips>0</MMClips>
  <ScaleCrop>false</ScaleCrop>
  <HeadingPairs>
    <vt:vector size="6" baseType="variant">
      <vt:variant>
        <vt:lpstr>已用的字体</vt:lpstr>
      </vt:variant>
      <vt:variant>
        <vt:i4>15</vt:i4>
      </vt:variant>
      <vt:variant>
        <vt:lpstr>主题</vt:lpstr>
      </vt:variant>
      <vt:variant>
        <vt:i4>12</vt:i4>
      </vt:variant>
      <vt:variant>
        <vt:lpstr>幻灯片标题</vt:lpstr>
      </vt:variant>
      <vt:variant>
        <vt:i4>46</vt:i4>
      </vt:variant>
    </vt:vector>
  </HeadingPairs>
  <TitlesOfParts>
    <vt:vector size="73" baseType="lpstr">
      <vt:lpstr>-apple-system</vt:lpstr>
      <vt:lpstr>等线</vt:lpstr>
      <vt:lpstr>KaiTi_GB2312</vt:lpstr>
      <vt:lpstr>SimSun</vt:lpstr>
      <vt:lpstr>微软雅黑</vt:lpstr>
      <vt:lpstr>微软雅黑</vt:lpstr>
      <vt:lpstr>Microsoft YaHei Light</vt:lpstr>
      <vt:lpstr>Muli</vt:lpstr>
      <vt:lpstr>Arial</vt:lpstr>
      <vt:lpstr>Calibri</vt:lpstr>
      <vt:lpstr>Calibri Light</vt:lpstr>
      <vt:lpstr>Courier New</vt:lpstr>
      <vt:lpstr>Helvetica</vt:lpstr>
      <vt:lpstr>Helvetica Neue</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Zoe Wang</cp:lastModifiedBy>
  <cp:revision>241</cp:revision>
  <dcterms:created xsi:type="dcterms:W3CDTF">2015-08-12T02:06:50Z</dcterms:created>
  <dcterms:modified xsi:type="dcterms:W3CDTF">2024-02-27T03:33:16Z</dcterms:modified>
  <cp:category/>
</cp:coreProperties>
</file>

<file path=docProps/thumbnail.jpeg>
</file>